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0" r:id="rId7"/>
  </p:sldIdLst>
  <p:sldSz cx="6858000" cy="9906000" type="A4"/>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660"/>
  </p:normalViewPr>
  <p:slideViewPr>
    <p:cSldViewPr snapToGrid="0">
      <p:cViewPr varScale="1">
        <p:scale>
          <a:sx n="99" d="100"/>
          <a:sy n="99" d="100"/>
        </p:scale>
        <p:origin x="444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9933AAF-EB62-48C6-A2E7-42BC18D58BAA}" type="datetimeFigureOut">
              <a:rPr lang="de-DE" smtClean="0"/>
              <a:t>19.08.2025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919598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9933AAF-EB62-48C6-A2E7-42BC18D58BAA}" type="datetimeFigureOut">
              <a:rPr lang="de-DE" smtClean="0"/>
              <a:t>19.08.2025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98772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9933AAF-EB62-48C6-A2E7-42BC18D58BAA}" type="datetimeFigureOut">
              <a:rPr lang="de-DE" smtClean="0"/>
              <a:t>19.08.2025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65938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9933AAF-EB62-48C6-A2E7-42BC18D58BAA}" type="datetimeFigureOut">
              <a:rPr lang="de-DE" smtClean="0"/>
              <a:t>19.08.2025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2154973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9933AAF-EB62-48C6-A2E7-42BC18D58BAA}" type="datetimeFigureOut">
              <a:rPr lang="de-DE" smtClean="0"/>
              <a:t>19.08.2025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3929592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9933AAF-EB62-48C6-A2E7-42BC18D58BAA}" type="datetimeFigureOut">
              <a:rPr lang="de-DE" smtClean="0"/>
              <a:t>19.08.2025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311767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9933AAF-EB62-48C6-A2E7-42BC18D58BAA}" type="datetimeFigureOut">
              <a:rPr lang="de-DE" smtClean="0"/>
              <a:t>19.08.2025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3621415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9933AAF-EB62-48C6-A2E7-42BC18D58BAA}" type="datetimeFigureOut">
              <a:rPr lang="de-DE" smtClean="0"/>
              <a:t>19.08.2025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18110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33AAF-EB62-48C6-A2E7-42BC18D58BAA}" type="datetimeFigureOut">
              <a:rPr lang="de-DE" smtClean="0"/>
              <a:t>19.08.2025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2751657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49933AAF-EB62-48C6-A2E7-42BC18D58BAA}" type="datetimeFigureOut">
              <a:rPr lang="de-DE" smtClean="0"/>
              <a:t>19.08.2025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3550717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49933AAF-EB62-48C6-A2E7-42BC18D58BAA}" type="datetimeFigureOut">
              <a:rPr lang="de-DE" smtClean="0"/>
              <a:t>19.08.2025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23B5F75-F350-42CB-A400-C1437A72B2D0}" type="slidenum">
              <a:rPr lang="de-DE" smtClean="0"/>
              <a:t>‹Nr.›</a:t>
            </a:fld>
            <a:endParaRPr lang="de-DE"/>
          </a:p>
        </p:txBody>
      </p:sp>
    </p:spTree>
    <p:extLst>
      <p:ext uri="{BB962C8B-B14F-4D97-AF65-F5344CB8AC3E}">
        <p14:creationId xmlns:p14="http://schemas.microsoft.com/office/powerpoint/2010/main" val="15563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49933AAF-EB62-48C6-A2E7-42BC18D58BAA}" type="datetimeFigureOut">
              <a:rPr lang="de-DE" smtClean="0"/>
              <a:t>19.08.2025</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E23B5F75-F350-42CB-A400-C1437A72B2D0}" type="slidenum">
              <a:rPr lang="de-DE" smtClean="0"/>
              <a:t>‹Nr.›</a:t>
            </a:fld>
            <a:endParaRPr lang="de-DE"/>
          </a:p>
        </p:txBody>
      </p:sp>
    </p:spTree>
    <p:extLst>
      <p:ext uri="{BB962C8B-B14F-4D97-AF65-F5344CB8AC3E}">
        <p14:creationId xmlns:p14="http://schemas.microsoft.com/office/powerpoint/2010/main" val="3149068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seeferien.de/daten.htm" TargetMode="External"/><Relationship Id="rId2" Type="http://schemas.openxmlformats.org/officeDocument/2006/relationships/hyperlink" Target="http://www.seeferien.de/bewertung-schreibe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jpg"/><Relationship Id="rId12"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79721433-26BF-5B49-F205-FFE667FC6B23}"/>
              </a:ext>
            </a:extLst>
          </p:cNvPr>
          <p:cNvSpPr txBox="1"/>
          <p:nvPr/>
        </p:nvSpPr>
        <p:spPr>
          <a:xfrm>
            <a:off x="433633" y="143690"/>
            <a:ext cx="6259397" cy="8984254"/>
          </a:xfrm>
          <a:prstGeom prst="rect">
            <a:avLst/>
          </a:prstGeom>
          <a:noFill/>
        </p:spPr>
        <p:txBody>
          <a:bodyPr wrap="square" rtlCol="0">
            <a:spAutoFit/>
          </a:bodyPr>
          <a:lstStyle/>
          <a:p>
            <a:pPr algn="ctr">
              <a:lnSpc>
                <a:spcPct val="107000"/>
              </a:lnSpc>
              <a:spcAft>
                <a:spcPts val="800"/>
              </a:spcAft>
            </a:pPr>
            <a:r>
              <a:rPr lang="de-DE" sz="1600" b="1" dirty="0">
                <a:effectLst/>
                <a:latin typeface="Calibri" panose="020F0502020204030204" pitchFamily="34" charset="0"/>
                <a:ea typeface="Calibri" panose="020F0502020204030204" pitchFamily="34" charset="0"/>
                <a:cs typeface="Times New Roman" panose="02020603050405020304" pitchFamily="18" charset="0"/>
              </a:rPr>
              <a:t>Pension Antje Ekert und das Team heißen Sie</a:t>
            </a:r>
            <a:br>
              <a:rPr lang="de-DE" sz="1600" b="1" dirty="0">
                <a:effectLst/>
                <a:latin typeface="Calibri" panose="020F0502020204030204" pitchFamily="34" charset="0"/>
                <a:ea typeface="Calibri" panose="020F0502020204030204" pitchFamily="34" charset="0"/>
                <a:cs typeface="Times New Roman" panose="02020603050405020304" pitchFamily="18" charset="0"/>
              </a:rPr>
            </a:br>
            <a:br>
              <a:rPr lang="de-DE" sz="1400" b="1" dirty="0">
                <a:effectLst/>
                <a:latin typeface="Calibri" panose="020F0502020204030204" pitchFamily="34" charset="0"/>
                <a:ea typeface="Calibri" panose="020F0502020204030204" pitchFamily="34" charset="0"/>
                <a:cs typeface="Times New Roman" panose="02020603050405020304" pitchFamily="18" charset="0"/>
              </a:rPr>
            </a:br>
            <a:r>
              <a:rPr lang="de-DE" sz="1600" b="1" dirty="0">
                <a:effectLst/>
                <a:latin typeface="Calibri" panose="020F0502020204030204" pitchFamily="34" charset="0"/>
                <a:ea typeface="Calibri" panose="020F0502020204030204" pitchFamily="34" charset="0"/>
                <a:cs typeface="Times New Roman" panose="02020603050405020304" pitchFamily="18" charset="0"/>
              </a:rPr>
              <a:t>Herzlich willkommen.</a:t>
            </a:r>
            <a:br>
              <a:rPr lang="de-DE" sz="1600" b="1" dirty="0">
                <a:effectLst/>
                <a:latin typeface="Calibri" panose="020F0502020204030204" pitchFamily="34" charset="0"/>
                <a:ea typeface="Calibri" panose="020F0502020204030204" pitchFamily="34" charset="0"/>
                <a:cs typeface="Times New Roman" panose="02020603050405020304" pitchFamily="18" charset="0"/>
              </a:rPr>
            </a:br>
            <a:br>
              <a:rPr lang="de-DE" sz="1400" b="1" dirty="0">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Wir wünschen Ihnen in unserem Haus und in der Bodensee-Region </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einen Abwechslungsreichen und erholsamen Aufenthalt.</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Damit Sie sich in unserer Pension</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gleich wie zu Hause fühlen, haben wir Ihnen</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die wichtigsten und am häufigsten gestellten Fragen </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etwas </a:t>
            </a:r>
            <a:r>
              <a:rPr lang="de-DE" sz="1200" b="1" dirty="0">
                <a:latin typeface="Calibri" panose="020F0502020204030204" pitchFamily="34" charset="0"/>
                <a:ea typeface="Calibri" panose="020F0502020204030204" pitchFamily="34" charset="0"/>
                <a:cs typeface="Times New Roman" panose="02020603050405020304" pitchFamily="18" charset="0"/>
              </a:rPr>
              <a:t>Ü</a:t>
            </a:r>
            <a:r>
              <a:rPr lang="de-DE" sz="1200" b="1" dirty="0">
                <a:effectLst/>
                <a:latin typeface="Calibri" panose="020F0502020204030204" pitchFamily="34" charset="0"/>
                <a:ea typeface="Calibri" panose="020F0502020204030204" pitchFamily="34" charset="0"/>
                <a:cs typeface="Times New Roman" panose="02020603050405020304" pitchFamily="18" charset="0"/>
              </a:rPr>
              <a:t>bersichtlich zusammengestellt. </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400" b="1" dirty="0">
                <a:effectLst/>
                <a:latin typeface="Calibri" panose="020F0502020204030204" pitchFamily="34" charset="0"/>
                <a:ea typeface="Calibri" panose="020F0502020204030204" pitchFamily="34" charset="0"/>
                <a:cs typeface="Times New Roman" panose="02020603050405020304" pitchFamily="18" charset="0"/>
              </a:rPr>
              <a:t>Ein kleiner Serviceleitfaden von A-Z in Deutsch  </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An- und Abreise:</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solidFill>
                  <a:srgbClr val="C00000"/>
                </a:solidFill>
                <a:latin typeface="Calibri" panose="020F0502020204030204" pitchFamily="34" charset="0"/>
                <a:ea typeface="Calibri" panose="020F0502020204030204" pitchFamily="34" charset="0"/>
                <a:cs typeface="Times New Roman" panose="02020603050405020304" pitchFamily="18" charset="0"/>
              </a:rPr>
              <a:t>Bitte rufen Sie uns vor Ihrer Ankunft am Anreisetag ca. 1h vorher auf der Nummer</a:t>
            </a:r>
            <a:br>
              <a:rPr lang="de-DE" sz="1200" dirty="0">
                <a:solidFill>
                  <a:srgbClr val="C00000"/>
                </a:solidFill>
                <a:latin typeface="Calibri" panose="020F0502020204030204" pitchFamily="34" charset="0"/>
                <a:ea typeface="Calibri" panose="020F0502020204030204" pitchFamily="34" charset="0"/>
                <a:cs typeface="Times New Roman" panose="02020603050405020304" pitchFamily="18" charset="0"/>
              </a:rPr>
            </a:br>
            <a:r>
              <a:rPr lang="de-DE" sz="1200" dirty="0">
                <a:solidFill>
                  <a:srgbClr val="C00000"/>
                </a:solidFill>
                <a:latin typeface="Calibri" panose="020F0502020204030204" pitchFamily="34" charset="0"/>
                <a:ea typeface="Calibri" panose="020F0502020204030204" pitchFamily="34" charset="0"/>
                <a:cs typeface="Times New Roman" panose="02020603050405020304" pitchFamily="18" charset="0"/>
              </a:rPr>
              <a:t>07556 50411 an, eine Rufumleitung auf  unser Handy sorgt für ca. 95% Erreichbarkeit.</a:t>
            </a:r>
            <a:br>
              <a:rPr lang="de-DE" sz="1200" dirty="0">
                <a:solidFill>
                  <a:srgbClr val="C00000"/>
                </a:solidFill>
                <a:latin typeface="Calibri" panose="020F0502020204030204" pitchFamily="34" charset="0"/>
                <a:ea typeface="Calibri" panose="020F0502020204030204" pitchFamily="34" charset="0"/>
                <a:cs typeface="Times New Roman" panose="02020603050405020304" pitchFamily="18" charset="0"/>
              </a:rPr>
            </a:br>
            <a:r>
              <a:rPr lang="de-DE" sz="1200" dirty="0">
                <a:solidFill>
                  <a:srgbClr val="C00000"/>
                </a:solidFill>
                <a:latin typeface="Calibri" panose="020F0502020204030204" pitchFamily="34" charset="0"/>
                <a:ea typeface="Calibri" panose="020F0502020204030204" pitchFamily="34" charset="0"/>
                <a:cs typeface="Times New Roman" panose="02020603050405020304" pitchFamily="18" charset="0"/>
              </a:rPr>
              <a:t>Wir sind ab und zu Einkaufen oder mit dem Hund Gassi usw. und da die Wunsch Anreise-Zeit</a:t>
            </a:r>
            <a:br>
              <a:rPr lang="de-DE" sz="1200" dirty="0">
                <a:solidFill>
                  <a:srgbClr val="C00000"/>
                </a:solidFill>
                <a:latin typeface="Calibri" panose="020F0502020204030204" pitchFamily="34" charset="0"/>
                <a:ea typeface="Calibri" panose="020F0502020204030204" pitchFamily="34" charset="0"/>
                <a:cs typeface="Times New Roman" panose="02020603050405020304" pitchFamily="18" charset="0"/>
              </a:rPr>
            </a:br>
            <a:r>
              <a:rPr lang="de-DE" sz="1200" dirty="0">
                <a:solidFill>
                  <a:srgbClr val="C00000"/>
                </a:solidFill>
                <a:latin typeface="Calibri" panose="020F0502020204030204" pitchFamily="34" charset="0"/>
                <a:ea typeface="Calibri" panose="020F0502020204030204" pitchFamily="34" charset="0"/>
                <a:cs typeface="Times New Roman" panose="02020603050405020304" pitchFamily="18" charset="0"/>
              </a:rPr>
              <a:t>oft weit überzogen wird, kurz und bündig, es muss keiner unnötig auf den anderen Warten </a:t>
            </a:r>
            <a:r>
              <a:rPr lang="de-DE" sz="12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br>
              <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r>
              <a:rPr lang="de-DE"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br>
              <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Die Zimmer stehen Ihnen am Anreisetag ab 15:00 Uhr zur Verfügung.</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Gestalten Sie Ihre Anreise nach Ihren wünschen, Sie fahren Nachts, kommen früh an, kein Problem !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Ihr Zimmer ist wahrscheinlich noch nicht fertig, aber Sie können gerne schon Ihren Schlüssel bekommen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im EG auf Toilette gehen einen Kaffee genießen usw. Gerne können Sie auch ein extra Frühstück bestellen.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Am Abreisetag bitten wir Sie, das Zimmer bis 10:00 Uhr zu räumen und die/den Schlüssel abzugeben.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Gerne können Sie das Zimmer bis 9:30 Uhr räumen und Ihr Frühstück in aller Ruhe genießen.</a:t>
            </a:r>
            <a:r>
              <a:rPr lang="de-DE" sz="1100" dirty="0">
                <a:latin typeface="Calibri" panose="020F0502020204030204" pitchFamily="34" charset="0"/>
                <a:ea typeface="Calibri" panose="020F0502020204030204" pitchFamily="34" charset="0"/>
                <a:cs typeface="Times New Roman" panose="02020603050405020304" pitchFamily="18" charset="0"/>
              </a:rPr>
              <a:t>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Anzahlung:</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Bitte beachten Sie, was in Ihrer Reservierungsbestätigung als Betrag aufgeführt ist. Anzahlungen sind meistens ca. 50% der Gesamtsumme. Bei 1-2 Übernachtungen kann die Anzahlung auch 100% betragen. Der Betrag wird ca. 10 Tage nach Erhalt der Bestätigung fällig. Kurzfristige Buchungen sind meist von einer Anzahlung ausgeschlossen und Sie bezahlen einfach hier vor Ort in Bar oder mit Karte.  Bei Überweisung bitte unbedingt die </a:t>
            </a:r>
            <a:r>
              <a:rPr lang="de-DE" sz="1100" dirty="0" err="1">
                <a:effectLst/>
                <a:latin typeface="Calibri" panose="020F0502020204030204" pitchFamily="34" charset="0"/>
                <a:ea typeface="Calibri" panose="020F0502020204030204" pitchFamily="34" charset="0"/>
                <a:cs typeface="Times New Roman" panose="02020603050405020304" pitchFamily="18" charset="0"/>
              </a:rPr>
              <a:t>Res.Nr</a:t>
            </a:r>
            <a:r>
              <a:rPr lang="de-DE" sz="1100" dirty="0">
                <a:effectLst/>
                <a:latin typeface="Calibri" panose="020F0502020204030204" pitchFamily="34" charset="0"/>
                <a:ea typeface="Calibri" panose="020F0502020204030204" pitchFamily="34" charset="0"/>
                <a:cs typeface="Times New Roman" panose="02020603050405020304" pitchFamily="18" charset="0"/>
              </a:rPr>
              <a:t>. 20xxxxxx  /  Name  /  Datum von – bis angeben. Bei einer Onlinebuchung erhalten Sie die Bestätigung vom Onlinebetreiber ohne Anzahlung und meist zusätzlich von uns inkl. Anzahlung. Die Reservierungs-Nr. von uns ist eine andere, (Hotelsoftware) als die Nr. aus dem Internet.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Muss eine Anzahlung rückabgewickelt werden, buchen wir auf das Konto zurück von wo es gekommen ist siehe Geldwäschegesetz.</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b="1" dirty="0">
                <a:effectLst/>
                <a:latin typeface="Calibri" panose="020F0502020204030204" pitchFamily="34" charset="0"/>
                <a:ea typeface="Calibri" panose="020F0502020204030204" pitchFamily="34" charset="0"/>
                <a:cs typeface="Times New Roman" panose="02020603050405020304" pitchFamily="18" charset="0"/>
              </a:rPr>
              <a:t>Achtung bei Gruppenbuchungen: </a:t>
            </a:r>
            <a:r>
              <a:rPr lang="de-DE" sz="1100" dirty="0">
                <a:effectLst/>
                <a:latin typeface="Calibri" panose="020F0502020204030204" pitchFamily="34" charset="0"/>
                <a:ea typeface="Calibri" panose="020F0502020204030204" pitchFamily="34" charset="0"/>
                <a:cs typeface="Times New Roman" panose="02020603050405020304" pitchFamily="18" charset="0"/>
              </a:rPr>
              <a:t>Beachten Sie bitte die geänderten Storno Bedingungen ab dem  01.01.2025 bei Gruppenbuchungen ab 3 Zimmer sowie die geänderten Zahlungsbedingungen.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Allergiker:</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Bitte beachten Sie, dass Hunde in unserer Pension gerne mit in den Urlaub kommen. Katzen sind nicht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erlaubt. Für die, die gegen Federn allergisch sind, unsere Bettwäsche ist so gekauft, dass bei Allergikern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bisher alle Gäste Ihren Urlaub genießen konnten.    </a:t>
            </a:r>
          </a:p>
          <a:p>
            <a:pPr>
              <a:lnSpc>
                <a:spcPct val="107000"/>
              </a:lnSpc>
              <a:spcAft>
                <a:spcPts val="800"/>
              </a:spcAft>
            </a:pPr>
            <a:r>
              <a:rPr lang="de-DE" sz="1200" b="1" dirty="0">
                <a:latin typeface="Calibri" panose="020F0502020204030204" pitchFamily="34" charset="0"/>
                <a:ea typeface="Calibri" panose="020F0502020204030204" pitchFamily="34" charset="0"/>
                <a:cs typeface="Times New Roman" panose="02020603050405020304" pitchFamily="18" charset="0"/>
              </a:rPr>
              <a:t>Altbau ohne Fahrstuhl:</a:t>
            </a:r>
            <a:br>
              <a:rPr lang="de-DE" sz="1200" b="1" dirty="0">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Bitte beachten Sie, dass im sog.  Altbau     </a:t>
            </a:r>
            <a:r>
              <a:rPr lang="de-DE" sz="12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kein</a:t>
            </a:r>
            <a:r>
              <a:rPr lang="de-DE" sz="1200" b="1" u="sng" dirty="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100" dirty="0">
                <a:latin typeface="Calibri" panose="020F0502020204030204" pitchFamily="34" charset="0"/>
                <a:ea typeface="Calibri" panose="020F0502020204030204" pitchFamily="34" charset="0"/>
                <a:cs typeface="Times New Roman" panose="02020603050405020304" pitchFamily="18" charset="0"/>
              </a:rPr>
              <a:t>  Fahrstuhl vorhanden ist. Da wir nicht für alle Online- Portale die Verantwortung übernehmen können. Haben wir hiermit nochmals speziell darauf hingewiesen. </a:t>
            </a:r>
          </a:p>
        </p:txBody>
      </p:sp>
    </p:spTree>
    <p:extLst>
      <p:ext uri="{BB962C8B-B14F-4D97-AF65-F5344CB8AC3E}">
        <p14:creationId xmlns:p14="http://schemas.microsoft.com/office/powerpoint/2010/main" val="1207955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stSnd>
            <p:snd r:embed="rId2" name="voltage.wav"/>
          </p:stSnd>
        </p:sndAc>
      </p:transition>
    </mc:Choice>
    <mc:Fallback xmlns="">
      <p:transition spd="slow">
        <p:fade/>
        <p:sndAc>
          <p:stSnd>
            <p:snd r:embed="rId3" name="voltag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D815350-DE7D-D7C2-E3C0-638BA6640ECA}"/>
              </a:ext>
            </a:extLst>
          </p:cNvPr>
          <p:cNvSpPr txBox="1"/>
          <p:nvPr/>
        </p:nvSpPr>
        <p:spPr>
          <a:xfrm>
            <a:off x="444137" y="156753"/>
            <a:ext cx="6100354" cy="9520170"/>
          </a:xfrm>
          <a:prstGeom prst="rect">
            <a:avLst/>
          </a:prstGeom>
          <a:noFill/>
        </p:spPr>
        <p:txBody>
          <a:bodyPr wrap="square" rtlCol="0">
            <a:spAutoFit/>
          </a:bodyPr>
          <a:lstStyle/>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Babybetten:</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Benötigen Sie ein Babybett incl. Matratze, geben Sie uns einfach Bescheid, dies bauen wir auf.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Bringen Sie bitte einen Babyschlafsack oder Bettdecke selbst mit,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Bademantel:</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Im Urlaub einen flauschigen Bademantel. Für eine geringe Gebühr bei uns erhältlich</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Badezimmer-Hocker oder Stuhl</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Wünschen Sie einen Badezimmerhocker oder Stuhl, dann melden Sie sich bitte bei uns. Jeder Artikel</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ist 1x vorhanden. Sollten mehrere diesen Artikel benötigen, na ja, wer zuerst kommt …………..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Bezahlen: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Sie können bei uns im Haus Bar oder mit Karte bezahlen. Gerne können Sie den Betrag / Restbetrag </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bis ca. 4 Tage vor Anreise überweisen</a:t>
            </a:r>
            <a:r>
              <a:rPr lang="de-DE" sz="1100" dirty="0">
                <a:latin typeface="Calibri" panose="020F0502020204030204" pitchFamily="34" charset="0"/>
                <a:ea typeface="Calibri" panose="020F0502020204030204" pitchFamily="34" charset="0"/>
                <a:cs typeface="Times New Roman" panose="02020603050405020304" pitchFamily="18" charset="0"/>
              </a:rPr>
              <a:t> oder am </a:t>
            </a:r>
            <a:r>
              <a:rPr lang="de-DE" sz="1200" b="1" u="sng" dirty="0">
                <a:latin typeface="Calibri" panose="020F0502020204030204" pitchFamily="34" charset="0"/>
                <a:ea typeface="Calibri" panose="020F0502020204030204" pitchFamily="34" charset="0"/>
                <a:cs typeface="Times New Roman" panose="02020603050405020304" pitchFamily="18" charset="0"/>
              </a:rPr>
              <a:t>Anreisetag</a:t>
            </a:r>
            <a:r>
              <a:rPr lang="de-DE" sz="1100" dirty="0">
                <a:effectLst/>
                <a:latin typeface="Calibri" panose="020F0502020204030204" pitchFamily="34" charset="0"/>
                <a:ea typeface="Calibri" panose="020F0502020204030204" pitchFamily="34" charset="0"/>
                <a:cs typeface="Times New Roman" panose="02020603050405020304" pitchFamily="18" charset="0"/>
              </a:rPr>
              <a:t> ist der Betrag / Restbetrag zu bezahlen</a:t>
            </a:r>
            <a:r>
              <a:rPr lang="de-DE" sz="1100" dirty="0">
                <a:latin typeface="Calibri" panose="020F0502020204030204" pitchFamily="34" charset="0"/>
                <a:ea typeface="Calibri" panose="020F0502020204030204" pitchFamily="34" charset="0"/>
                <a:cs typeface="Times New Roman" panose="02020603050405020304" pitchFamily="18" charset="0"/>
              </a:rPr>
              <a:t>.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u="sng" dirty="0">
                <a:effectLst/>
                <a:latin typeface="Calibri" panose="020F0502020204030204" pitchFamily="34" charset="0"/>
                <a:ea typeface="Calibri" panose="020F0502020204030204" pitchFamily="34" charset="0"/>
                <a:cs typeface="Times New Roman" panose="02020603050405020304" pitchFamily="18" charset="0"/>
              </a:rPr>
              <a:t>Der Abreisetag ist der schlechteste Tag zur </a:t>
            </a:r>
            <a:r>
              <a:rPr lang="de-DE" sz="1100" u="sng" dirty="0">
                <a:latin typeface="Calibri" panose="020F0502020204030204" pitchFamily="34" charset="0"/>
                <a:ea typeface="Calibri" panose="020F0502020204030204" pitchFamily="34" charset="0"/>
                <a:cs typeface="Times New Roman" panose="02020603050405020304" pitchFamily="18" charset="0"/>
              </a:rPr>
              <a:t>B</a:t>
            </a:r>
            <a:r>
              <a:rPr lang="de-DE" sz="1100" u="sng" dirty="0">
                <a:effectLst/>
                <a:latin typeface="Calibri" panose="020F0502020204030204" pitchFamily="34" charset="0"/>
                <a:ea typeface="Calibri" panose="020F0502020204030204" pitchFamily="34" charset="0"/>
                <a:cs typeface="Times New Roman" panose="02020603050405020304" pitchFamily="18" charset="0"/>
              </a:rPr>
              <a:t>ezahlung</a:t>
            </a:r>
            <a:r>
              <a:rPr lang="de-DE" sz="1100" dirty="0">
                <a:latin typeface="Calibri" panose="020F0502020204030204" pitchFamily="34" charset="0"/>
                <a:ea typeface="Calibri" panose="020F0502020204030204" pitchFamily="34" charset="0"/>
                <a:cs typeface="Times New Roman" panose="02020603050405020304" pitchFamily="18" charset="0"/>
              </a:rPr>
              <a:t>, denn es könnte passieren Sie möchten los und wir sind noch voll mit Frühstück machen beschäftigt planen Sie einfach ca. 15 bis 30 min. Wartezeit ein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Anzahlungen Siehe Anzahlung.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Barrierefrei: </a:t>
            </a:r>
            <a:r>
              <a:rPr lang="de-DE" sz="1200" b="1" u="sng" dirty="0">
                <a:effectLst/>
                <a:latin typeface="Calibri" panose="020F0502020204030204" pitchFamily="34" charset="0"/>
                <a:ea typeface="Calibri" panose="020F0502020204030204" pitchFamily="34" charset="0"/>
                <a:cs typeface="Times New Roman" panose="02020603050405020304" pitchFamily="18" charset="0"/>
              </a:rPr>
              <a:t>nicht</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Behindertengerecht.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Unsere Pension ist Barriere-frei gebaut bitte nicht verwechseln mit Behinderten gerecht nach DIN </a:t>
            </a:r>
            <a:r>
              <a:rPr lang="de-DE" sz="1100" dirty="0" err="1">
                <a:effectLst/>
                <a:latin typeface="Calibri" panose="020F0502020204030204" pitchFamily="34" charset="0"/>
                <a:ea typeface="Calibri" panose="020F0502020204030204" pitchFamily="34" charset="0"/>
                <a:cs typeface="Times New Roman" panose="02020603050405020304" pitchFamily="18" charset="0"/>
              </a:rPr>
              <a:t>xy</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dirty="0">
                <a:effectLst/>
                <a:latin typeface="Calibri" panose="020F0502020204030204" pitchFamily="34" charset="0"/>
                <a:ea typeface="Calibri" panose="020F0502020204030204" pitchFamily="34" charset="0"/>
                <a:cs typeface="Times New Roman" panose="02020603050405020304" pitchFamily="18" charset="0"/>
              </a:rPr>
              <a:t>Rollstuhlfahrer die zu 100% im Rollstuhl sitzen, sollten uns vorher anrufen, da die Badezimmer für</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Rollstuhlfahrer zu eng sind und keinen befestigten Griff haben.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Bewertung abgeben:</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Eine Bewertung im Internet ist fast wie früher das Gästebuch, deshalb schreiben Sie doch bitte eine Bewertung, oder wie im Gästebuch ein paar nette Zeilen, vielen Dank im voraus ! </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z.B. Google Bewertungen bei </a:t>
            </a:r>
            <a:r>
              <a:rPr lang="de-DE" sz="1100" u="sng" dirty="0">
                <a:solidFill>
                  <a:srgbClr val="C00000"/>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http://www.seeferien.de/bewertung-schreiben</a:t>
            </a:r>
            <a:r>
              <a:rPr lang="de-DE" sz="1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Sie sind unzufrieden? sagen Sie etwas bevor Sie gleich negativ schreiben. Wir haben gerne ein offenes Ohr, denn Kritik ist manchmal der Anfang von Verbesserungen :-) .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Bügelservice:</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Bitte haben Sie Verständnis, dass wir keinen Bügelservice anbieten.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Check-In/Check-Out:</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b="1" dirty="0">
                <a:effectLst/>
                <a:latin typeface="Calibri" panose="020F0502020204030204" pitchFamily="34" charset="0"/>
                <a:ea typeface="Calibri" panose="020F0502020204030204" pitchFamily="34" charset="0"/>
                <a:cs typeface="Times New Roman" panose="02020603050405020304" pitchFamily="18" charset="0"/>
              </a:rPr>
              <a:t>Check-in                                                 Check-out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                                                 ab 15:00 Uhr                                          bis 10:00 Uhr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Dateneingabe für die Gästekarte:</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Ihre Daten auf unserer Website eingeben </a:t>
            </a:r>
            <a:r>
              <a:rPr lang="de-DE" sz="1100" dirty="0">
                <a:effectLst/>
                <a:latin typeface="Calibri" panose="020F0502020204030204" pitchFamily="34" charset="0"/>
                <a:ea typeface="Calibri" panose="020F0502020204030204" pitchFamily="34" charset="0"/>
                <a:cs typeface="Times New Roman" panose="02020603050405020304" pitchFamily="18" charset="0"/>
                <a:hlinkClick r:id="rId3"/>
              </a:rPr>
              <a:t>https://www.seeferien.de/daten.html </a:t>
            </a:r>
            <a:r>
              <a:rPr lang="de-DE" sz="1100" dirty="0">
                <a:effectLst/>
                <a:latin typeface="Calibri" panose="020F0502020204030204" pitchFamily="34" charset="0"/>
                <a:ea typeface="Calibri" panose="020F0502020204030204" pitchFamily="34" charset="0"/>
                <a:cs typeface="Times New Roman" panose="02020603050405020304" pitchFamily="18" charset="0"/>
              </a:rPr>
              <a:t>ihr Vorteil beim</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Check-In. Gerne können wir auch am Anreisetag alles aufnehmen wir bitten dann um etwas Geduld.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latin typeface="Calibri" panose="020F0502020204030204" pitchFamily="34" charset="0"/>
                <a:ea typeface="Calibri" panose="020F0502020204030204" pitchFamily="34" charset="0"/>
                <a:cs typeface="Times New Roman" panose="02020603050405020304" pitchFamily="18" charset="0"/>
              </a:rPr>
              <a:t>Doppelzimmer</a:t>
            </a:r>
            <a:r>
              <a:rPr lang="de-DE" sz="1100" b="1" dirty="0">
                <a:latin typeface="Calibri" panose="020F0502020204030204" pitchFamily="34" charset="0"/>
                <a:ea typeface="Calibri" panose="020F0502020204030204" pitchFamily="34" charset="0"/>
                <a:cs typeface="Times New Roman" panose="02020603050405020304" pitchFamily="18" charset="0"/>
              </a:rPr>
              <a:t> </a:t>
            </a:r>
            <a:r>
              <a:rPr lang="de-DE" sz="1200" b="1" dirty="0">
                <a:latin typeface="Calibri" panose="020F0502020204030204" pitchFamily="34" charset="0"/>
                <a:ea typeface="Calibri" panose="020F0502020204030204" pitchFamily="34" charset="0"/>
                <a:cs typeface="Times New Roman" panose="02020603050405020304" pitchFamily="18" charset="0"/>
              </a:rPr>
              <a:t>"Comfort„</a:t>
            </a:r>
            <a:br>
              <a:rPr lang="de-DE" sz="1100" b="1" dirty="0">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Unsere Doppelzimmer Comfort sind ca.30m², mit Balkon +ca.6m², Doppelbett, Coach, 50-Zoll-TV, kleiner Kühlschrank, W-Lan, Wasserkocher, usw. hier können bis zu 3-4 Pers. übernachten. </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Barrierefrei incl. Fahrstuhl</a:t>
            </a:r>
            <a:br>
              <a:rPr lang="de-DE" sz="1100" dirty="0">
                <a:latin typeface="Calibri" panose="020F0502020204030204" pitchFamily="34" charset="0"/>
                <a:ea typeface="Calibri" panose="020F0502020204030204" pitchFamily="34" charset="0"/>
                <a:cs typeface="Times New Roman" panose="02020603050405020304" pitchFamily="18" charset="0"/>
              </a:rPr>
            </a:b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200" b="1" dirty="0">
                <a:latin typeface="Calibri" panose="020F0502020204030204" pitchFamily="34" charset="0"/>
                <a:ea typeface="Calibri" panose="020F0502020204030204" pitchFamily="34" charset="0"/>
                <a:cs typeface="Times New Roman" panose="02020603050405020304" pitchFamily="18" charset="0"/>
              </a:rPr>
              <a:t>Doppelzimmer "Standard":</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Diese Zimmer haben ca. 17m² sind mit Balkon +ca.6m², Doppelbett, 50-Zoll-TV, kleiner Kühlschrank, W-Lan, Wasserkocher, usw. Für 1 - 2 Pers. perfekt, Barrierefrei incl. Fahrstuhl </a:t>
            </a:r>
            <a:br>
              <a:rPr lang="de-DE" sz="1100" dirty="0">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Drucken / Kopieren / Scannen: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Wenn Sie etwas drucken, kopieren oder scannen möchten, fragen Sie uns doch einfach.</a:t>
            </a:r>
          </a:p>
        </p:txBody>
      </p:sp>
    </p:spTree>
    <p:extLst>
      <p:ext uri="{BB962C8B-B14F-4D97-AF65-F5344CB8AC3E}">
        <p14:creationId xmlns:p14="http://schemas.microsoft.com/office/powerpoint/2010/main" val="465812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BB649AF-66F2-0A6F-A54A-5EAA3C0C62CF}"/>
              </a:ext>
            </a:extLst>
          </p:cNvPr>
          <p:cNvSpPr txBox="1"/>
          <p:nvPr/>
        </p:nvSpPr>
        <p:spPr>
          <a:xfrm>
            <a:off x="444137" y="156753"/>
            <a:ext cx="6100354" cy="10062178"/>
          </a:xfrm>
          <a:prstGeom prst="rect">
            <a:avLst/>
          </a:prstGeom>
          <a:noFill/>
        </p:spPr>
        <p:txBody>
          <a:bodyPr wrap="square" rtlCol="0">
            <a:spAutoFit/>
          </a:bodyPr>
          <a:lstStyle/>
          <a:p>
            <a:pPr>
              <a:lnSpc>
                <a:spcPct val="107000"/>
              </a:lnSpc>
              <a:spcAft>
                <a:spcPts val="800"/>
              </a:spcAft>
            </a:pPr>
            <a:r>
              <a:rPr lang="de-DE" sz="1200" b="1" dirty="0">
                <a:latin typeface="Calibri" panose="020F0502020204030204" pitchFamily="34" charset="0"/>
                <a:ea typeface="Calibri" panose="020F0502020204030204" pitchFamily="34" charset="0"/>
                <a:cs typeface="Times New Roman" panose="02020603050405020304" pitchFamily="18" charset="0"/>
              </a:rPr>
              <a:t>Fahrrad / Fahrräder:</a:t>
            </a:r>
            <a:br>
              <a:rPr lang="de-DE" sz="1200" b="1" dirty="0">
                <a:latin typeface="Calibri" panose="020F0502020204030204" pitchFamily="34" charset="0"/>
                <a:ea typeface="Calibri" panose="020F0502020204030204" pitchFamily="34" charset="0"/>
                <a:cs typeface="Times New Roman" panose="02020603050405020304" pitchFamily="18" charset="0"/>
              </a:rPr>
            </a:br>
            <a:r>
              <a:rPr lang="de-DE" sz="1200" dirty="0">
                <a:latin typeface="Calibri" panose="020F0502020204030204" pitchFamily="34" charset="0"/>
                <a:ea typeface="Calibri" panose="020F0502020204030204" pitchFamily="34" charset="0"/>
                <a:cs typeface="Times New Roman" panose="02020603050405020304" pitchFamily="18" charset="0"/>
              </a:rPr>
              <a:t>Fahrräder können sicher in der </a:t>
            </a:r>
            <a:r>
              <a:rPr lang="de-DE" sz="1200" b="1" dirty="0">
                <a:latin typeface="Calibri" panose="020F0502020204030204" pitchFamily="34" charset="0"/>
                <a:ea typeface="Calibri" panose="020F0502020204030204" pitchFamily="34" charset="0"/>
                <a:cs typeface="Times New Roman" panose="02020603050405020304" pitchFamily="18" charset="0"/>
              </a:rPr>
              <a:t>Garage</a:t>
            </a:r>
            <a:r>
              <a:rPr lang="de-DE" sz="1200" dirty="0">
                <a:latin typeface="Calibri" panose="020F0502020204030204" pitchFamily="34" charset="0"/>
                <a:ea typeface="Calibri" panose="020F0502020204030204" pitchFamily="34" charset="0"/>
                <a:cs typeface="Times New Roman" panose="02020603050405020304" pitchFamily="18" charset="0"/>
              </a:rPr>
              <a:t> untergestellt und </a:t>
            </a:r>
            <a:r>
              <a:rPr lang="de-DE" sz="1200" b="1" dirty="0">
                <a:latin typeface="Calibri" panose="020F0502020204030204" pitchFamily="34" charset="0"/>
                <a:ea typeface="Calibri" panose="020F0502020204030204" pitchFamily="34" charset="0"/>
                <a:cs typeface="Times New Roman" panose="02020603050405020304" pitchFamily="18" charset="0"/>
              </a:rPr>
              <a:t>aufgeladen</a:t>
            </a:r>
            <a:r>
              <a:rPr lang="de-DE" sz="1200" dirty="0">
                <a:latin typeface="Calibri" panose="020F0502020204030204" pitchFamily="34" charset="0"/>
                <a:ea typeface="Calibri" panose="020F0502020204030204" pitchFamily="34" charset="0"/>
                <a:cs typeface="Times New Roman" panose="02020603050405020304" pitchFamily="18" charset="0"/>
              </a:rPr>
              <a:t> werden.</a:t>
            </a:r>
            <a:br>
              <a:rPr lang="de-DE" sz="1200" dirty="0">
                <a:latin typeface="Calibri" panose="020F0502020204030204" pitchFamily="34" charset="0"/>
                <a:ea typeface="Calibri" panose="020F0502020204030204" pitchFamily="34" charset="0"/>
                <a:cs typeface="Times New Roman" panose="02020603050405020304" pitchFamily="18" charset="0"/>
              </a:rPr>
            </a:br>
            <a:r>
              <a:rPr lang="de-DE" sz="1200" dirty="0">
                <a:latin typeface="Calibri" panose="020F0502020204030204" pitchFamily="34" charset="0"/>
                <a:ea typeface="Calibri" panose="020F0502020204030204" pitchFamily="34" charset="0"/>
                <a:cs typeface="Times New Roman" panose="02020603050405020304" pitchFamily="18" charset="0"/>
              </a:rPr>
              <a:t>Der Fahrradakku darf nicht ins Zimmer mitgenommen werden, nur in der Garage bitte laden.!</a:t>
            </a:r>
            <a:br>
              <a:rPr lang="de-DE" sz="1200" dirty="0">
                <a:latin typeface="Calibri" panose="020F0502020204030204" pitchFamily="34" charset="0"/>
                <a:ea typeface="Calibri" panose="020F0502020204030204" pitchFamily="34" charset="0"/>
                <a:cs typeface="Times New Roman" panose="02020603050405020304" pitchFamily="18" charset="0"/>
              </a:rPr>
            </a:br>
            <a:r>
              <a:rPr lang="de-DE" sz="1050" dirty="0">
                <a:latin typeface="Calibri" panose="020F0502020204030204" pitchFamily="34" charset="0"/>
                <a:ea typeface="Calibri" panose="020F0502020204030204" pitchFamily="34" charset="0"/>
                <a:cs typeface="Times New Roman" panose="02020603050405020304" pitchFamily="18" charset="0"/>
              </a:rPr>
              <a:t>( In den Wintermonaten sind Pflanzen usw. in der Garage bitte haben Sie Verständnis, dass wir </a:t>
            </a:r>
            <a:br>
              <a:rPr lang="de-DE" sz="1050" dirty="0">
                <a:latin typeface="Calibri" panose="020F0502020204030204" pitchFamily="34" charset="0"/>
                <a:ea typeface="Calibri" panose="020F0502020204030204" pitchFamily="34" charset="0"/>
                <a:cs typeface="Times New Roman" panose="02020603050405020304" pitchFamily="18" charset="0"/>
              </a:rPr>
            </a:br>
            <a:r>
              <a:rPr lang="de-DE" sz="1050" dirty="0">
                <a:latin typeface="Calibri" panose="020F0502020204030204" pitchFamily="34" charset="0"/>
                <a:ea typeface="Calibri" panose="020F0502020204030204" pitchFamily="34" charset="0"/>
                <a:cs typeface="Times New Roman" panose="02020603050405020304" pitchFamily="18" charset="0"/>
              </a:rPr>
              <a:t>Fahrräder von ( Dez – März ) nur schlecht oder gar nicht in die Garage bekommen.)</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Fahrstuhl im  „Neubau“ </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Unser Fahrstuhl </a:t>
            </a:r>
            <a:r>
              <a:rPr lang="de-DE" sz="1100" dirty="0">
                <a:latin typeface="Calibri" panose="020F0502020204030204" pitchFamily="34" charset="0"/>
                <a:ea typeface="Calibri" panose="020F0502020204030204" pitchFamily="34" charset="0"/>
                <a:cs typeface="Times New Roman" panose="02020603050405020304" pitchFamily="18" charset="0"/>
              </a:rPr>
              <a:t>wird jedes Jahr mind. 2x gewartet und TÜV geprüft. Somit stellen wir Sicher, dass Sie keine Treppe laufen müssen. Sollte kein Rollstuhlfahrer oder Rollator Fahrer im Haus sein, haben wir für Sie eine kleine Auswahl an Getränken und eine Getränke-Preisliste die auf Knopfdruck in Ihr Stockwerk kommt </a:t>
            </a:r>
            <a:r>
              <a:rPr lang="de-DE" sz="11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r>
              <a:rPr lang="de-DE" sz="1100" dirty="0">
                <a:latin typeface="Calibri" panose="020F0502020204030204" pitchFamily="34" charset="0"/>
                <a:ea typeface="Calibri" panose="020F0502020204030204" pitchFamily="34" charset="0"/>
                <a:cs typeface="Times New Roman" panose="02020603050405020304" pitchFamily="18" charset="0"/>
              </a:rPr>
              <a:t> ( Im Frühstücksraum ist ein Großer Getränkekühlschrank für Ihr leibliches wohl. )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Ferienwohnung(en):</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Bitte  beachten Sie, dass es Ferienwohnungen im Altbau und im Neubau gibt. Hierbei ist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zu beachten, dass </a:t>
            </a:r>
            <a:r>
              <a:rPr lang="de-DE"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im Altbau </a:t>
            </a:r>
            <a:r>
              <a:rPr lang="de-DE" sz="1100"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kein</a:t>
            </a:r>
            <a:r>
              <a:rPr lang="de-DE"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Fahrstuhl</a:t>
            </a:r>
            <a:r>
              <a:rPr lang="de-DE" sz="1100" dirty="0">
                <a:effectLst/>
                <a:latin typeface="Calibri" panose="020F0502020204030204" pitchFamily="34" charset="0"/>
                <a:ea typeface="Calibri" panose="020F0502020204030204" pitchFamily="34" charset="0"/>
                <a:cs typeface="Times New Roman" panose="02020603050405020304" pitchFamily="18" charset="0"/>
              </a:rPr>
              <a:t> vorhanden ist. Altbau ca. 60 qm, Neubau ca. 30-36 qm.</a:t>
            </a:r>
            <a:endParaRPr lang="de-DE"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Fernseher:</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Unsere Fernseher haben Kabelanschluss, ab Programm  1 ARD</a:t>
            </a:r>
            <a:r>
              <a:rPr lang="de-DE" sz="1100" dirty="0">
                <a:latin typeface="Calibri" panose="020F0502020204030204" pitchFamily="34" charset="0"/>
                <a:ea typeface="Calibri" panose="020F0502020204030204" pitchFamily="34" charset="0"/>
                <a:cs typeface="Times New Roman" panose="02020603050405020304" pitchFamily="18" charset="0"/>
              </a:rPr>
              <a:t>-HD</a:t>
            </a:r>
            <a:r>
              <a:rPr lang="de-DE" sz="1100" dirty="0">
                <a:effectLst/>
                <a:latin typeface="Calibri" panose="020F0502020204030204" pitchFamily="34" charset="0"/>
                <a:ea typeface="Calibri" panose="020F0502020204030204" pitchFamily="34" charset="0"/>
                <a:cs typeface="Times New Roman" panose="02020603050405020304" pitchFamily="18" charset="0"/>
              </a:rPr>
              <a:t>, 2 ZDF-HD, 3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Der Fernseher im Frühstücksraum wird Gästen momentan nicht zur Verfügung gestellt, da</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die GEMA Gebühren ca. über 800,00 im Jahr betragen würden. An Silvester, wenn wir den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Abend mit Gästen Feiern, bezahlen wir nur für den einen Abend ( 2024 = 44,05 €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Feuermelder:</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Wir haben Funkvernetzte Rauchmelder, diese sind mit einer Alarm Meldezentrale verbunden.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Wir können das Problem in wenigen sec. Lokalisieren. 30 Melder machen ordentlich lärm </a:t>
            </a:r>
            <a:r>
              <a:rPr lang="de-DE" sz="11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Deshalb ist rauchen, auch E-Zigarette im Zimmer verboten.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Wenn Sie Rücksicht nehmen auf den Nachbar-Balkon erhalten Sie gerne einen Aschenbecher und Sie können Ihre Zigarette, Zigarre, Pfeife usw. auf dem Balkon genießen. Siehe Rauchen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Festlichkeiten:</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Wir haben kein Restaurant usw. aber sollten Sie einen besonderen Anlass feiern wollen, Getränke Kaffee usw. sind vorhanden und wer unsere Preise kennt, wird dies gerne nutzen. Der Frühstücksraum wird von uns am Abend für das nächste Frühstück hergerichtet, deshalb kann der Raum leider nicht am Abend für eine evtl. Feier genutzt werden.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Frühstück:</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Sie erhalten von 8:00 Uhr bis 10:00 Uhr ein reichhaltiges und meist Vitaminreiches Frühstück</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auf </a:t>
            </a:r>
            <a:r>
              <a:rPr lang="de-DE" sz="1100" u="sng" dirty="0">
                <a:effectLst/>
                <a:latin typeface="Calibri" panose="020F0502020204030204" pitchFamily="34" charset="0"/>
                <a:ea typeface="Calibri" panose="020F0502020204030204" pitchFamily="34" charset="0"/>
                <a:cs typeface="Times New Roman" panose="02020603050405020304" pitchFamily="18" charset="0"/>
              </a:rPr>
              <a:t>Wunsch </a:t>
            </a:r>
            <a:r>
              <a:rPr lang="de-DE" sz="1100" dirty="0">
                <a:effectLst/>
                <a:latin typeface="Calibri" panose="020F0502020204030204" pitchFamily="34" charset="0"/>
                <a:ea typeface="Calibri" panose="020F0502020204030204" pitchFamily="34" charset="0"/>
                <a:cs typeface="Times New Roman" panose="02020603050405020304" pitchFamily="18" charset="0"/>
              </a:rPr>
              <a:t>erhalten Sie auch schon ab 6 Uhr ein Frühstück.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Sie frühstücken später wollen aber schon gegen 6-7:00 Uhr einen Kaffee, gerne klopfen Sie am Frühstücksraum und holen sich einen frühen Kaffee, den Sie bitte mit </a:t>
            </a:r>
            <a:r>
              <a:rPr lang="de-DE" sz="1100" b="1" dirty="0">
                <a:latin typeface="Calibri" panose="020F0502020204030204" pitchFamily="34" charset="0"/>
                <a:ea typeface="Calibri" panose="020F0502020204030204" pitchFamily="34" charset="0"/>
                <a:cs typeface="Times New Roman" panose="02020603050405020304" pitchFamily="18" charset="0"/>
              </a:rPr>
              <a:t>nach</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b="1" dirty="0">
                <a:latin typeface="Calibri" panose="020F0502020204030204" pitchFamily="34" charset="0"/>
                <a:ea typeface="Calibri" panose="020F0502020204030204" pitchFamily="34" charset="0"/>
                <a:cs typeface="Times New Roman" panose="02020603050405020304" pitchFamily="18" charset="0"/>
              </a:rPr>
              <a:t>oben</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b="1" dirty="0">
                <a:latin typeface="Calibri" panose="020F0502020204030204" pitchFamily="34" charset="0"/>
                <a:ea typeface="Calibri" panose="020F0502020204030204" pitchFamily="34" charset="0"/>
                <a:cs typeface="Times New Roman" panose="02020603050405020304" pitchFamily="18" charset="0"/>
              </a:rPr>
              <a:t>nehmen</a:t>
            </a:r>
            <a:r>
              <a:rPr lang="de-DE" sz="1100" dirty="0">
                <a:latin typeface="Calibri" panose="020F0502020204030204" pitchFamily="34" charset="0"/>
                <a:ea typeface="Calibri" panose="020F0502020204030204" pitchFamily="34" charset="0"/>
                <a:cs typeface="Times New Roman" panose="02020603050405020304" pitchFamily="18" charset="0"/>
              </a:rPr>
              <a:t> ! </a:t>
            </a:r>
            <a:r>
              <a:rPr lang="de-DE" sz="11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r>
              <a:rPr lang="de-DE" sz="1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100" dirty="0">
                <a:latin typeface="Calibri" panose="020F0502020204030204" pitchFamily="34" charset="0"/>
                <a:ea typeface="Calibri" panose="020F0502020204030204" pitchFamily="34" charset="0"/>
                <a:cs typeface="Times New Roman" panose="02020603050405020304" pitchFamily="18" charset="0"/>
              </a:rPr>
              <a:t> </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Ab und zu sind wir vor oder gegen 6-7:00 Uhr noch beim Bäcker, dann öffnet Ihnen auch keiner !</a:t>
            </a:r>
            <a:r>
              <a:rPr lang="de-DE" sz="1100" dirty="0">
                <a:effectLst/>
                <a:latin typeface="Calibri" panose="020F0502020204030204" pitchFamily="34" charset="0"/>
                <a:ea typeface="Calibri" panose="020F0502020204030204" pitchFamily="34" charset="0"/>
                <a:cs typeface="Times New Roman" panose="02020603050405020304" pitchFamily="18" charset="0"/>
              </a:rPr>
              <a:t>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Ein Frühstück für evtl. Freunde und Bekannte wird mit  ( 18,75 € (2025)) berechnet.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b="1" dirty="0">
                <a:effectLst/>
                <a:latin typeface="Calibri" panose="020F0502020204030204" pitchFamily="34" charset="0"/>
                <a:ea typeface="Calibri" panose="020F0502020204030204" pitchFamily="34" charset="0"/>
                <a:cs typeface="Times New Roman" panose="02020603050405020304" pitchFamily="18" charset="0"/>
              </a:rPr>
              <a:t>Frühstück abziehen / kein Frühstück !</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Ist der Frühstückspreis nicht gesondert vermerkt, liegt also ein Inklusivpreis vor. Hier sind die Übernachtungskosten um 6,40 EUR ( 2025 ) pro/Pers./Nacht zu kürzen.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Unsere Zimmer sind Incl. Frühstück ausgewiesen, hierbei ist bei Abzug des Frühstücks ein anderer Betrag abzuziehen als bei </a:t>
            </a:r>
            <a:r>
              <a:rPr lang="de-DE" sz="1100" dirty="0">
                <a:latin typeface="Calibri" panose="020F0502020204030204" pitchFamily="34" charset="0"/>
                <a:ea typeface="Calibri" panose="020F0502020204030204" pitchFamily="34" charset="0"/>
                <a:cs typeface="Times New Roman" panose="02020603050405020304" pitchFamily="18" charset="0"/>
              </a:rPr>
              <a:t>B</a:t>
            </a:r>
            <a:r>
              <a:rPr lang="de-DE" sz="1100" dirty="0">
                <a:effectLst/>
                <a:latin typeface="Calibri" panose="020F0502020204030204" pitchFamily="34" charset="0"/>
                <a:ea typeface="Calibri" panose="020F0502020204030204" pitchFamily="34" charset="0"/>
                <a:cs typeface="Times New Roman" panose="02020603050405020304" pitchFamily="18" charset="0"/>
              </a:rPr>
              <a:t>erechnung eines Extra Frühstücks evtl. von Freunden und Bekannten.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Getränke:</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Im Zimmer sind Getränke in Ihrer Minibar, bitte beachten Sie, dass Getränke extra kosten, wir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haben auch im </a:t>
            </a:r>
            <a:r>
              <a:rPr lang="de-DE" sz="1100" b="1" dirty="0">
                <a:effectLst/>
                <a:latin typeface="Calibri" panose="020F0502020204030204" pitchFamily="34" charset="0"/>
                <a:ea typeface="Calibri" panose="020F0502020204030204" pitchFamily="34" charset="0"/>
                <a:cs typeface="Times New Roman" panose="02020603050405020304" pitchFamily="18" charset="0"/>
              </a:rPr>
              <a:t>Frühstücksraum einen großen Kühlschrank </a:t>
            </a:r>
            <a:r>
              <a:rPr lang="de-DE" sz="1100" dirty="0">
                <a:effectLst/>
                <a:latin typeface="Calibri" panose="020F0502020204030204" pitchFamily="34" charset="0"/>
                <a:ea typeface="Calibri" panose="020F0502020204030204" pitchFamily="34" charset="0"/>
                <a:cs typeface="Times New Roman" panose="02020603050405020304" pitchFamily="18" charset="0"/>
              </a:rPr>
              <a:t>gefüllt mit den verschiedensten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Getränken, Sprudel, Säfte, Bier, Regionaler Wein, Sekt, </a:t>
            </a:r>
            <a:r>
              <a:rPr lang="de-DE" sz="1100" dirty="0" err="1">
                <a:effectLst/>
                <a:latin typeface="Calibri" panose="020F0502020204030204" pitchFamily="34" charset="0"/>
                <a:ea typeface="Calibri" panose="020F0502020204030204" pitchFamily="34" charset="0"/>
                <a:cs typeface="Times New Roman" panose="02020603050405020304" pitchFamily="18" charset="0"/>
              </a:rPr>
              <a:t>usw</a:t>
            </a:r>
            <a:r>
              <a:rPr lang="de-DE" sz="1100" dirty="0">
                <a:effectLst/>
                <a:latin typeface="Calibri" panose="020F0502020204030204" pitchFamily="34" charset="0"/>
                <a:ea typeface="Calibri" panose="020F0502020204030204" pitchFamily="34" charset="0"/>
                <a:cs typeface="Times New Roman" panose="02020603050405020304" pitchFamily="18" charset="0"/>
              </a:rPr>
              <a: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Wir befüllen Ihre Minibar nicht täglich automatisch, gerne Bedienen Sie sich am Kühlschrank.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8272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7E44C83-8960-6945-95FA-8204F99D97D5}"/>
              </a:ext>
            </a:extLst>
          </p:cNvPr>
          <p:cNvSpPr txBox="1"/>
          <p:nvPr/>
        </p:nvSpPr>
        <p:spPr>
          <a:xfrm>
            <a:off x="444137" y="165506"/>
            <a:ext cx="6100354" cy="10103984"/>
          </a:xfrm>
          <a:prstGeom prst="rect">
            <a:avLst/>
          </a:prstGeom>
          <a:noFill/>
        </p:spPr>
        <p:txBody>
          <a:bodyPr wrap="square" rtlCol="0">
            <a:spAutoFit/>
          </a:bodyPr>
          <a:lstStyle/>
          <a:p>
            <a:pPr algn="ctr">
              <a:lnSpc>
                <a:spcPct val="107000"/>
              </a:lnSpc>
              <a:spcAft>
                <a:spcPts val="800"/>
              </a:spcAft>
            </a:pPr>
            <a:r>
              <a:rPr lang="de-DE" sz="1400" b="1" dirty="0">
                <a:effectLst/>
                <a:latin typeface="Calibri" panose="020F0502020204030204" pitchFamily="34" charset="0"/>
                <a:ea typeface="Calibri" panose="020F0502020204030204" pitchFamily="34" charset="0"/>
                <a:cs typeface="Times New Roman" panose="02020603050405020304" pitchFamily="18" charset="0"/>
              </a:rPr>
              <a:t>Handtücher:</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Bitte geben Sie uns Bescheid, in welchem Rhythmus Ihre Handtücher gewechselt werden sollen. Gerne erhalten Sie nach 3 Nächten neue Handtücher, natürlich ohne extrakosten</a:t>
            </a:r>
            <a:r>
              <a:rPr lang="de-DE" sz="1100" dirty="0">
                <a:latin typeface="Calibri" panose="020F0502020204030204" pitchFamily="34" charset="0"/>
                <a:ea typeface="Calibri" panose="020F0502020204030204" pitchFamily="34" charset="0"/>
                <a:cs typeface="Times New Roman" panose="02020603050405020304" pitchFamily="18" charset="0"/>
              </a:rPr>
              <a:t>.</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Sie wünschen nach 2 Nächten neue Handtücher sagen Sie uns Bescheid, pro Handtuch 1,00 €. Nach jeder Nacht frische Handtücher berechnen wir pro Handtuch 2,00 €.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400" b="1" dirty="0">
                <a:effectLst/>
                <a:latin typeface="Calibri" panose="020F0502020204030204" pitchFamily="34" charset="0"/>
                <a:ea typeface="Calibri" panose="020F0502020204030204" pitchFamily="34" charset="0"/>
                <a:cs typeface="Times New Roman" panose="02020603050405020304" pitchFamily="18" charset="0"/>
              </a:rPr>
              <a:t>Hund / Hunde:</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Ihr Vierbeiner ist bei uns Herzlich Willkommen und er wird sich so wohl fühlen wie seine Besitzer. Es gibt auch schon Gast Hunde die sich über unseren Fahrstuhl freuen, denn mit Handicap oder ca. 80 - 110 Jahre ist man schon ganz froh über einen Fahrstuhl. </a:t>
            </a:r>
            <a:r>
              <a:rPr lang="de-DE" sz="11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r>
              <a:rPr lang="de-DE" sz="1100" b="1" dirty="0">
                <a:effectLst/>
                <a:latin typeface="Calibri" panose="020F0502020204030204" pitchFamily="34" charset="0"/>
                <a:ea typeface="Calibri" panose="020F0502020204030204" pitchFamily="34" charset="0"/>
                <a:cs typeface="Times New Roman" panose="02020603050405020304" pitchFamily="18" charset="0"/>
              </a:rPr>
              <a:t>.  Ihr Hund darf mit in den Frühstücksraum, </a:t>
            </a:r>
            <a:r>
              <a:rPr lang="de-DE" sz="1100" dirty="0">
                <a:effectLst/>
                <a:latin typeface="Calibri" panose="020F0502020204030204" pitchFamily="34" charset="0"/>
                <a:ea typeface="Calibri" panose="020F0502020204030204" pitchFamily="34" charset="0"/>
                <a:cs typeface="Times New Roman" panose="02020603050405020304" pitchFamily="18" charset="0"/>
              </a:rPr>
              <a:t>wenn er einigermaßen leise sein kann und nicht so stark „müffelt“, dass dies andere Gäste belästigt.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Im Ort ist Leinen-Pflicht und Hundehäufchen müssen entfernt werden. Sollte bei der Buchung der Hund nicht berücksichtigt sein, haben Sie bitte Verständnis dass wir Ihn nachträglich berechnen.</a:t>
            </a:r>
          </a:p>
          <a:p>
            <a:pPr algn="ct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Parkplatz:</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Unser Parkplatz ist mit einer Kette Schnur gesichert Gäste dürfen den Karabiner öffnen. !</a:t>
            </a:r>
            <a:br>
              <a:rPr lang="de-DE" sz="1100" b="1"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Jeder Gast erhält von uns einen Parkplatz direkt am Haus, jeder Parkplatz hat eine Nr. bitte stellen Sie Ihr Fahrzeug immer auf die Ihnen zugewiesene Nr. und </a:t>
            </a:r>
            <a:r>
              <a:rPr lang="de-DE" sz="1100" b="1" dirty="0">
                <a:effectLst/>
                <a:latin typeface="Calibri" panose="020F0502020204030204" pitchFamily="34" charset="0"/>
                <a:ea typeface="Calibri" panose="020F0502020204030204" pitchFamily="34" charset="0"/>
                <a:cs typeface="Times New Roman" panose="02020603050405020304" pitchFamily="18" charset="0"/>
              </a:rPr>
              <a:t>achten Sie bitte auf korrektes Parken</a:t>
            </a:r>
            <a:r>
              <a:rPr lang="de-DE" sz="1100" dirty="0">
                <a:effectLst/>
                <a:latin typeface="Calibri" panose="020F0502020204030204" pitchFamily="34" charset="0"/>
                <a:ea typeface="Calibri" panose="020F0502020204030204" pitchFamily="34" charset="0"/>
                <a:cs typeface="Times New Roman" panose="02020603050405020304" pitchFamily="18" charset="0"/>
              </a:rPr>
              <a:t>. Sie erhalten pro Wohnung einen Parkplatz am Haus bei mehreren Fahrzeugen und oder Fahrzeugen mit extremer Überlänge  haben wir noch Parkmöglichkeiten ca. 350m vom Hauptgebäude entfernt, geben Sie uns rechtzeitig Bescheid. Kostet der Parkplatz eine extra Gebühr ? </a:t>
            </a:r>
            <a:r>
              <a:rPr lang="de-DE" sz="1100" b="1" dirty="0">
                <a:effectLst/>
                <a:latin typeface="Calibri" panose="020F0502020204030204" pitchFamily="34" charset="0"/>
                <a:ea typeface="Calibri" panose="020F0502020204030204" pitchFamily="34" charset="0"/>
                <a:cs typeface="Times New Roman" panose="02020603050405020304" pitchFamily="18" charset="0"/>
              </a:rPr>
              <a:t>NEIN </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Wir möchten für den </a:t>
            </a:r>
            <a:r>
              <a:rPr lang="de-DE" sz="1100" u="sng" dirty="0">
                <a:effectLst/>
                <a:latin typeface="Calibri" panose="020F0502020204030204" pitchFamily="34" charset="0"/>
                <a:ea typeface="Calibri" panose="020F0502020204030204" pitchFamily="34" charset="0"/>
                <a:cs typeface="Times New Roman" panose="02020603050405020304" pitchFamily="18" charset="0"/>
              </a:rPr>
              <a:t>Parkplatz nichts extra</a:t>
            </a:r>
            <a:r>
              <a:rPr lang="de-DE" sz="1100" dirty="0">
                <a:effectLst/>
                <a:latin typeface="Calibri" panose="020F0502020204030204" pitchFamily="34" charset="0"/>
                <a:ea typeface="Calibri" panose="020F0502020204030204" pitchFamily="34" charset="0"/>
                <a:cs typeface="Times New Roman" panose="02020603050405020304" pitchFamily="18" charset="0"/>
              </a:rPr>
              <a:t>, aber das Finanzamt möchte für den Abstellplatz 19% statt 7% MwSt. deshalb steht in Ihrer Rechnung ein Parkplatz. Sie reisen mit dem Bus/Zug </a:t>
            </a:r>
            <a:r>
              <a:rPr lang="de-DE" sz="1100" b="1" dirty="0">
                <a:effectLst/>
                <a:latin typeface="Calibri" panose="020F0502020204030204" pitchFamily="34" charset="0"/>
                <a:ea typeface="Calibri" panose="020F0502020204030204" pitchFamily="34" charset="0"/>
                <a:cs typeface="Times New Roman" panose="02020603050405020304" pitchFamily="18" charset="0"/>
              </a:rPr>
              <a:t>wir</a:t>
            </a:r>
            <a:r>
              <a:rPr lang="de-DE" sz="1100" dirty="0">
                <a:effectLst/>
                <a:latin typeface="Calibri" panose="020F0502020204030204" pitchFamily="34" charset="0"/>
                <a:ea typeface="Calibri" panose="020F0502020204030204" pitchFamily="34" charset="0"/>
                <a:cs typeface="Times New Roman" panose="02020603050405020304" pitchFamily="18" charset="0"/>
              </a:rPr>
              <a:t> dürfen die komplette Übernachtung mit 7% abrechnen. </a:t>
            </a:r>
            <a:r>
              <a:rPr lang="de-DE" sz="1100" b="1" dirty="0">
                <a:effectLst/>
                <a:latin typeface="Calibri" panose="020F0502020204030204" pitchFamily="34" charset="0"/>
                <a:ea typeface="Calibri" panose="020F0502020204030204" pitchFamily="34" charset="0"/>
                <a:cs typeface="Times New Roman" panose="02020603050405020304" pitchFamily="18" charset="0"/>
              </a:rPr>
              <a:t>Der Endbetrag ist der gleiche. </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Pfahlbauten:</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immer wieder kommt es vor, dass Gäste </a:t>
            </a:r>
            <a:r>
              <a:rPr lang="de-DE" sz="1100" b="1" dirty="0">
                <a:effectLst/>
                <a:latin typeface="Calibri" panose="020F0502020204030204" pitchFamily="34" charset="0"/>
                <a:ea typeface="Calibri" panose="020F0502020204030204" pitchFamily="34" charset="0"/>
                <a:cs typeface="Times New Roman" panose="02020603050405020304" pitchFamily="18" charset="0"/>
              </a:rPr>
              <a:t>spät</a:t>
            </a:r>
            <a:r>
              <a:rPr lang="de-DE" sz="1100" dirty="0">
                <a:effectLst/>
                <a:latin typeface="Calibri" panose="020F0502020204030204" pitchFamily="34" charset="0"/>
                <a:ea typeface="Calibri" panose="020F0502020204030204" pitchFamily="34" charset="0"/>
                <a:cs typeface="Times New Roman" panose="02020603050405020304" pitchFamily="18" charset="0"/>
              </a:rPr>
              <a:t> in die Pfahlbauten gehen. Die Mitarbeiter der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Pfahlbauten weisen oft nur ungenügend darauf hin</a:t>
            </a:r>
            <a:r>
              <a:rPr lang="de-DE" sz="1100" dirty="0">
                <a:latin typeface="Calibri" panose="020F0502020204030204" pitchFamily="34" charset="0"/>
                <a:ea typeface="Calibri" panose="020F0502020204030204" pitchFamily="34" charset="0"/>
                <a:cs typeface="Times New Roman" panose="02020603050405020304" pitchFamily="18" charset="0"/>
              </a:rPr>
              <a:t>,</a:t>
            </a:r>
            <a:r>
              <a:rPr lang="de-DE" sz="1100" dirty="0">
                <a:effectLst/>
                <a:latin typeface="Calibri" panose="020F0502020204030204" pitchFamily="34" charset="0"/>
                <a:ea typeface="Calibri" panose="020F0502020204030204" pitchFamily="34" charset="0"/>
                <a:cs typeface="Times New Roman" panose="02020603050405020304" pitchFamily="18" charset="0"/>
              </a:rPr>
              <a:t> (Sie sollen ja bezahlen und nicht gehen), der </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Ärger ist dann groß und auf eine Kulanz der Geschäftsleitung können Sie lange warten.</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b="1" u="sng" dirty="0">
                <a:effectLst/>
                <a:latin typeface="Calibri" panose="020F0502020204030204" pitchFamily="34" charset="0"/>
                <a:ea typeface="Calibri" panose="020F0502020204030204" pitchFamily="34" charset="0"/>
                <a:cs typeface="Times New Roman" panose="02020603050405020304" pitchFamily="18" charset="0"/>
              </a:rPr>
              <a:t>Deshalb unser TIPP:  </a:t>
            </a:r>
            <a:r>
              <a:rPr lang="de-DE" sz="1100" u="sng" dirty="0">
                <a:effectLst/>
                <a:latin typeface="Calibri" panose="020F0502020204030204" pitchFamily="34" charset="0"/>
                <a:ea typeface="Calibri" panose="020F0502020204030204" pitchFamily="34" charset="0"/>
                <a:cs typeface="Times New Roman" panose="02020603050405020304" pitchFamily="18" charset="0"/>
              </a:rPr>
              <a:t> Planen Sie mind. 2h Zeit ein</a:t>
            </a:r>
            <a:r>
              <a:rPr lang="de-DE" sz="1100" dirty="0">
                <a:effectLst/>
                <a:latin typeface="Calibri" panose="020F0502020204030204" pitchFamily="34" charset="0"/>
                <a:ea typeface="Calibri" panose="020F0502020204030204" pitchFamily="34" charset="0"/>
                <a:cs typeface="Times New Roman" panose="02020603050405020304" pitchFamily="18" charset="0"/>
              </a:rPr>
              <a: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Preise:</a:t>
            </a:r>
            <a:br>
              <a:rPr lang="de-DE" sz="1100" b="1"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Zimmerpreise sind </a:t>
            </a:r>
            <a:r>
              <a:rPr lang="de-DE" sz="1100" u="sng" dirty="0">
                <a:effectLst/>
                <a:latin typeface="Calibri" panose="020F0502020204030204" pitchFamily="34" charset="0"/>
                <a:ea typeface="Calibri" panose="020F0502020204030204" pitchFamily="34" charset="0"/>
                <a:cs typeface="Times New Roman" panose="02020603050405020304" pitchFamily="18" charset="0"/>
              </a:rPr>
              <a:t>immer</a:t>
            </a:r>
            <a:r>
              <a:rPr lang="de-DE" sz="1100" dirty="0">
                <a:effectLst/>
                <a:latin typeface="Calibri" panose="020F0502020204030204" pitchFamily="34" charset="0"/>
                <a:ea typeface="Calibri" panose="020F0502020204030204" pitchFamily="34" charset="0"/>
                <a:cs typeface="Times New Roman" panose="02020603050405020304" pitchFamily="18" charset="0"/>
              </a:rPr>
              <a:t> (2024 und 2025) incl. Frühstück, (außer es wurde schriftlich abbestellt).</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Ferienwohnungspreise sind </a:t>
            </a:r>
            <a:r>
              <a:rPr lang="de-DE" sz="1100" u="sng" dirty="0">
                <a:effectLst/>
                <a:latin typeface="Calibri" panose="020F0502020204030204" pitchFamily="34" charset="0"/>
                <a:ea typeface="Calibri" panose="020F0502020204030204" pitchFamily="34" charset="0"/>
                <a:cs typeface="Times New Roman" panose="02020603050405020304" pitchFamily="18" charset="0"/>
              </a:rPr>
              <a:t>immer</a:t>
            </a:r>
            <a:r>
              <a:rPr lang="de-DE" sz="1100" dirty="0">
                <a:effectLst/>
                <a:latin typeface="Calibri" panose="020F0502020204030204" pitchFamily="34" charset="0"/>
                <a:ea typeface="Calibri" panose="020F0502020204030204" pitchFamily="34" charset="0"/>
                <a:cs typeface="Times New Roman" panose="02020603050405020304" pitchFamily="18" charset="0"/>
              </a:rPr>
              <a:t> ohne Frühstück, </a:t>
            </a:r>
            <a:r>
              <a:rPr lang="de-DE" sz="1100" dirty="0">
                <a:latin typeface="Calibri" panose="020F0502020204030204" pitchFamily="34" charset="0"/>
                <a:ea typeface="Calibri" panose="020F0502020204030204" pitchFamily="34" charset="0"/>
                <a:cs typeface="Times New Roman" panose="02020603050405020304" pitchFamily="18" charset="0"/>
              </a:rPr>
              <a:t>das dazubuchen eines Frühstücks in einer Ferienwohnung ist nicht „So einfach“ gerne sprechen Sie uns darauf an, wo ein </a:t>
            </a:r>
            <a:r>
              <a:rPr lang="de-DE" sz="1100" dirty="0" err="1">
                <a:latin typeface="Calibri" panose="020F0502020204030204" pitchFamily="34" charset="0"/>
                <a:ea typeface="Calibri" panose="020F0502020204030204" pitchFamily="34" charset="0"/>
                <a:cs typeface="Times New Roman" panose="02020603050405020304" pitchFamily="18" charset="0"/>
              </a:rPr>
              <a:t>wille</a:t>
            </a:r>
            <a:r>
              <a:rPr lang="de-DE" sz="1100" dirty="0">
                <a:latin typeface="Calibri" panose="020F0502020204030204" pitchFamily="34" charset="0"/>
                <a:ea typeface="Calibri" panose="020F0502020204030204" pitchFamily="34" charset="0"/>
                <a:cs typeface="Times New Roman" panose="02020603050405020304" pitchFamily="18" charset="0"/>
              </a:rPr>
              <a:t> </a:t>
            </a:r>
            <a:r>
              <a:rPr lang="de-DE" sz="11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r>
              <a:rPr lang="de-DE" sz="1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br>
              <a:rPr lang="de-DE" sz="1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br>
            <a:r>
              <a:rPr lang="de-DE" sz="1100" dirty="0">
                <a:latin typeface="Calibri" panose="020F0502020204030204" pitchFamily="34" charset="0"/>
                <a:ea typeface="Calibri" panose="020F0502020204030204" pitchFamily="34" charset="0"/>
                <a:cs typeface="Times New Roman" panose="02020603050405020304" pitchFamily="18" charset="0"/>
              </a:rPr>
              <a:t>Ein extra Frühstück (nach Anmeldung und Absprache) kostet, Siehe Preisliste. Die Zimmerpreise sind mit einem Frühstück Inclusive. Bei herausrechnen eines Frühstücks werden wir mind. den Gesetzlichen Betrag von (2024 6,40 €) abziehen.</a:t>
            </a:r>
            <a:br>
              <a:rPr lang="de-DE" sz="1100" dirty="0">
                <a:latin typeface="Calibri" panose="020F0502020204030204" pitchFamily="34" charset="0"/>
                <a:ea typeface="Calibri" panose="020F0502020204030204" pitchFamily="34" charset="0"/>
                <a:cs typeface="Times New Roman" panose="02020603050405020304" pitchFamily="18" charset="0"/>
              </a:rPr>
            </a:br>
            <a:br>
              <a:rPr lang="de-DE" sz="1200" dirty="0">
                <a:latin typeface="Calibri" panose="020F0502020204030204" pitchFamily="34" charset="0"/>
                <a:ea typeface="Calibri" panose="020F0502020204030204" pitchFamily="34" charset="0"/>
                <a:cs typeface="Times New Roman" panose="02020603050405020304" pitchFamily="18" charset="0"/>
              </a:rPr>
            </a:br>
            <a:r>
              <a:rPr lang="de-DE" sz="1200" b="1" dirty="0">
                <a:latin typeface="Calibri" panose="020F0502020204030204" pitchFamily="34" charset="0"/>
                <a:ea typeface="Calibri" panose="020F0502020204030204" pitchFamily="34" charset="0"/>
                <a:cs typeface="Times New Roman" panose="02020603050405020304" pitchFamily="18" charset="0"/>
              </a:rPr>
              <a:t>Rauchen:</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Im Haus ist Rauchverbot auch eine Toilette zählt zu den inneren Räumlichkeiten.</a:t>
            </a:r>
            <a:r>
              <a:rPr lang="de-DE" sz="11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 😊</a:t>
            </a:r>
            <a:r>
              <a:rPr lang="de-DE" sz="1100" dirty="0">
                <a:latin typeface="Calibri" panose="020F0502020204030204" pitchFamily="34" charset="0"/>
                <a:ea typeface="Calibri" panose="020F0502020204030204" pitchFamily="34" charset="0"/>
                <a:cs typeface="Times New Roman" panose="02020603050405020304" pitchFamily="18" charset="0"/>
              </a:rPr>
              <a:t>.Wenn Sie Rücksicht nehmen auf den Nachbar-Balkon erhalten Sie gerne einen Aschenbecher und Sie können Ihre Zigarette, Zigarre, Pfeife usw. auf dem Balkon genießen. Nur wenn sich andere durch den Geruch belästigt fühlen, kann ein Rauchverbot auch für den Balkon gelten. Bitte werfen Sie keine Asche in den Mülleimer im Zimmer. Bei </a:t>
            </a:r>
            <a:r>
              <a:rPr lang="de-DE" sz="1100" u="sng" dirty="0">
                <a:latin typeface="Calibri" panose="020F0502020204030204" pitchFamily="34" charset="0"/>
                <a:ea typeface="Calibri" panose="020F0502020204030204" pitchFamily="34" charset="0"/>
                <a:cs typeface="Times New Roman" panose="02020603050405020304" pitchFamily="18" charset="0"/>
              </a:rPr>
              <a:t>Streitigkeiten wird ein Rauchverbot ausgesprochen</a:t>
            </a:r>
            <a:r>
              <a:rPr lang="de-DE" sz="1100" dirty="0">
                <a:latin typeface="Calibri" panose="020F0502020204030204" pitchFamily="34" charset="0"/>
                <a:ea typeface="Calibri" panose="020F0502020204030204" pitchFamily="34" charset="0"/>
                <a:cs typeface="Times New Roman" panose="02020603050405020304" pitchFamily="18" charset="0"/>
              </a:rPr>
              <a:t>, bei Missachtung des Rauchverbotes hat die Rauchende Partei den Nichtraucher sowie uns evtl. </a:t>
            </a:r>
            <a:br>
              <a:rPr lang="de-DE" sz="1100" dirty="0">
                <a:latin typeface="Calibri" panose="020F0502020204030204" pitchFamily="34" charset="0"/>
                <a:ea typeface="Calibri" panose="020F0502020204030204" pitchFamily="34" charset="0"/>
                <a:cs typeface="Times New Roman" panose="02020603050405020304" pitchFamily="18" charset="0"/>
              </a:rPr>
            </a:br>
            <a:r>
              <a:rPr lang="de-DE" sz="1100" dirty="0">
                <a:latin typeface="Calibri" panose="020F0502020204030204" pitchFamily="34" charset="0"/>
                <a:ea typeface="Calibri" panose="020F0502020204030204" pitchFamily="34" charset="0"/>
                <a:cs typeface="Times New Roman" panose="02020603050405020304" pitchFamily="18" charset="0"/>
              </a:rPr>
              <a:t>zu entschädigen. Z.B. bei (Abreise usw.).</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200" b="1" dirty="0">
                <a:effectLst/>
                <a:latin typeface="Calibri" panose="020F0502020204030204" pitchFamily="34" charset="0"/>
                <a:ea typeface="Calibri" panose="020F0502020204030204" pitchFamily="34" charset="0"/>
                <a:cs typeface="Times New Roman" panose="02020603050405020304" pitchFamily="18" charset="0"/>
              </a:rPr>
              <a:t>Room Service (nur im Zimmer):</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In unseren Zimmern ist Room Service nicht täglich an der Tagesordnung. Ihr Zimmer soll auch</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(so ein „bisschen“) Ihr Privatbereich sein. Auf Wunsch und 15,00€ extra, werden wir in Ihrem</a:t>
            </a:r>
            <a:br>
              <a:rPr lang="de-DE" sz="1100" dirty="0">
                <a:effectLst/>
                <a:latin typeface="Calibri" panose="020F0502020204030204" pitchFamily="34" charset="0"/>
                <a:ea typeface="Calibri" panose="020F0502020204030204" pitchFamily="34" charset="0"/>
                <a:cs typeface="Times New Roman" panose="02020603050405020304" pitchFamily="18" charset="0"/>
              </a:rPr>
            </a:br>
            <a:r>
              <a:rPr lang="de-DE" sz="1100" dirty="0">
                <a:effectLst/>
                <a:latin typeface="Calibri" panose="020F0502020204030204" pitchFamily="34" charset="0"/>
                <a:ea typeface="Calibri" panose="020F0502020204030204" pitchFamily="34" charset="0"/>
                <a:cs typeface="Times New Roman" panose="02020603050405020304" pitchFamily="18" charset="0"/>
              </a:rPr>
              <a:t>Zimmer Täglich putzen, Betten machen, Minibar auffüllen und den Müll kontrollieren.</a:t>
            </a:r>
            <a:br>
              <a:rPr lang="de-DE" sz="1100" b="1" dirty="0">
                <a:latin typeface="Calibri" panose="020F0502020204030204" pitchFamily="34" charset="0"/>
                <a:ea typeface="Calibri" panose="020F0502020204030204" pitchFamily="34" charset="0"/>
                <a:cs typeface="Times New Roman" panose="02020603050405020304" pitchFamily="18" charset="0"/>
              </a:rPr>
            </a:br>
            <a:br>
              <a:rPr lang="de-DE" sz="1100" b="1" dirty="0">
                <a:latin typeface="Calibri" panose="020F0502020204030204" pitchFamily="34" charset="0"/>
                <a:ea typeface="Calibri" panose="020F0502020204030204" pitchFamily="34" charset="0"/>
                <a:cs typeface="Times New Roman" panose="02020603050405020304" pitchFamily="18" charset="0"/>
              </a:rPr>
            </a:b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160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FAC812E-05EF-D8C0-29F8-41EF2EFE8BA0}"/>
              </a:ext>
            </a:extLst>
          </p:cNvPr>
          <p:cNvSpPr txBox="1"/>
          <p:nvPr/>
        </p:nvSpPr>
        <p:spPr>
          <a:xfrm>
            <a:off x="329937" y="355966"/>
            <a:ext cx="6334813" cy="5632311"/>
          </a:xfrm>
          <a:prstGeom prst="rect">
            <a:avLst/>
          </a:prstGeom>
          <a:noFill/>
        </p:spPr>
        <p:txBody>
          <a:bodyPr wrap="square">
            <a:spAutoFit/>
          </a:bodyPr>
          <a:lstStyle/>
          <a:p>
            <a:pPr algn="ctr"/>
            <a:r>
              <a:rPr lang="de-DE"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R</a:t>
            </a:r>
            <a:r>
              <a:rPr kumimoji="0" lang="de-DE"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olläden</a:t>
            </a:r>
            <a:r>
              <a:rPr kumimoji="0" lang="de-DE"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im Neubau: </a:t>
            </a:r>
          </a:p>
          <a:p>
            <a:pPr algn="ctr"/>
            <a:r>
              <a:rPr kumimoji="0" lang="de-DE"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Zimmer oder Ferienwohnung </a:t>
            </a:r>
            <a:r>
              <a:rPr kumimoji="0" lang="de-DE" sz="11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bitte die </a:t>
            </a:r>
            <a:r>
              <a:rPr kumimoji="0" lang="de-DE" sz="11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Rolläden</a:t>
            </a:r>
            <a:r>
              <a:rPr kumimoji="0" lang="de-DE" sz="11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nur Elektrisch bedienen</a:t>
            </a:r>
            <a:r>
              <a:rPr lang="de-DE"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kumimoji="0" lang="de-DE"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einen Drehschalter finden Sie an der  Eingangstüre zum Zimmer oder Ferienwohnung. </a:t>
            </a: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t>
            </a:r>
            <a:r>
              <a:rPr lang="de-DE" sz="11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vtl</a:t>
            </a:r>
            <a:r>
              <a:rPr lang="de-DE"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gibt es am Fenster / Fensterfront einen </a:t>
            </a:r>
            <a:r>
              <a:rPr lang="de-DE" sz="11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Handgurt</a:t>
            </a:r>
            <a:r>
              <a:rPr lang="de-DE"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dieser darf </a:t>
            </a:r>
            <a:r>
              <a:rPr lang="de-DE" sz="1100"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nur im Notfall </a:t>
            </a:r>
            <a:r>
              <a:rPr lang="de-DE"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bedient werden! und ist für einen evtl. zweiten Rettungsweg vorhanden.  </a:t>
            </a:r>
            <a:endParaRPr lang="de-DE"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kumimoji="0" lang="de-DE"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r>
              <a:rPr kumimoji="0" lang="de-DE"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Seesicht:</a:t>
            </a:r>
            <a:br>
              <a:rPr kumimoji="0" lang="de-DE"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Alle Zimmer, Ferienwohnungen usw. haben Seesicht. Bitte beachten Sie, dass wir zwar sehr nahe </a:t>
            </a:r>
            <a:b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am See wohnen, aber die Gemeinde einige Bäume gepflanzt hat und deshalb im Winter mehr</a:t>
            </a:r>
            <a:b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See zu sehen ist wie bei voller Blütezeit !</a:t>
            </a:r>
            <a:r>
              <a:rPr lang="de-DE"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 Juli, August, September, Oktober ). </a:t>
            </a:r>
            <a:br>
              <a:rPr kumimoji="0" lang="de-DE"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de-DE"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Stornieren:</a:t>
            </a:r>
            <a:br>
              <a:rPr kumimoji="0" lang="de-DE"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Wir sind gerne Kulant, freuen uns aber natürlich wenn ihre Reiserücktrittsversicherung einen evtl. Ausfall bezahlt z.B. weil Sie schwer Erkrankt sind, usw. ……… So fällt der Schaden für Sie und uns so gering als möglich aus. Bei Stornierung </a:t>
            </a:r>
            <a:r>
              <a:rPr lang="de-DE"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kurz vor Anreise kümmern wir uns sofort darum für Ihren Zeitraum einen Ersatz zu finden.</a:t>
            </a: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Außer Gruppenbuchungen können Reservierungen bis 14 Tage vor Anreise kostenlos storniert werden.</a:t>
            </a:r>
            <a:r>
              <a:rPr kumimoji="0" lang="de-DE" sz="11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e-DE" sz="105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Gruppen müssen 30 Tage vor Anreise komplett bezahlt haben und / oder Gruppen können auch nur bis 30 Tage vor Anreise kostenlos stornieren.  </a:t>
            </a:r>
            <a:r>
              <a:rPr kumimoji="0" lang="de-DE"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Weitere </a:t>
            </a:r>
            <a:r>
              <a:rPr kumimoji="0" lang="de-DE" sz="1100" b="0"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infos</a:t>
            </a:r>
            <a:r>
              <a:rPr kumimoji="0" lang="de-DE"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in unseren </a:t>
            </a:r>
            <a:r>
              <a:rPr kumimoji="0" lang="de-DE" sz="1100" b="0"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AGB`s</a:t>
            </a:r>
            <a:br>
              <a:rPr kumimoji="0" lang="de-DE"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lang="de-DE"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TV / Fernseher:</a:t>
            </a:r>
            <a:br>
              <a:rPr lang="de-DE"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de-DE"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S</a:t>
            </a:r>
            <a:r>
              <a:rPr lang="de-DE"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ie haben im Neubau in allen Zimmern / Ferienwohnungen TV mit Internetanschluss zur Verfügung und können hier z.B. Netflix, Amazon-Prime usw. mit Ihrem eigenen Code anschauen. Im Altbau stehen Ihnen alle gängigen Sender zur Verfügung. Das schauen von Amazon-Prime usw. sollten Sie, wenn Ihnen dies wichtig ist erfragen !</a:t>
            </a:r>
            <a:br>
              <a:rPr lang="de-DE"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kumimoji="0" lang="de-DE"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r>
              <a:rPr kumimoji="0" lang="de-DE"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Waschmaschine / Wäschewaschen:</a:t>
            </a:r>
            <a:br>
              <a:rPr kumimoji="0" lang="de-DE"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Unsere Waschmaschine im Haus ist zwar nicht für den Gast frei zugänglich, aber gerne können</a:t>
            </a:r>
            <a:b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Sie bei einem Wäscheproblem auf uns zukommen, es findet sich immer eine Lösung.</a:t>
            </a:r>
            <a:b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Zimmer:</a:t>
            </a:r>
            <a:b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Alle Zimmer sind mit Frühstück, Balkon, Fahrstuhl und Barrierefrei ausgestattet. Das </a:t>
            </a:r>
            <a:b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Frühstück ist im Preis 2024 -2025 inbegriffen. Außer es wurde etwas anderes schriftlich vereinbart. </a:t>
            </a:r>
            <a:endParaRPr lang="de-DE" dirty="0"/>
          </a:p>
        </p:txBody>
      </p:sp>
    </p:spTree>
    <p:extLst>
      <p:ext uri="{BB962C8B-B14F-4D97-AF65-F5344CB8AC3E}">
        <p14:creationId xmlns:p14="http://schemas.microsoft.com/office/powerpoint/2010/main" val="245488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descr="Ein Bild, das draußen, Himmel, Wasser, Baum enthält.&#10;&#10;Automatisch generierte Beschreibung">
            <a:extLst>
              <a:ext uri="{FF2B5EF4-FFF2-40B4-BE49-F238E27FC236}">
                <a16:creationId xmlns:a16="http://schemas.microsoft.com/office/drawing/2014/main" id="{64235F72-55D1-21C2-91C5-641D99B4BB7D}"/>
              </a:ext>
            </a:extLst>
          </p:cNvPr>
          <p:cNvPicPr>
            <a:picLocks noChangeAspect="1"/>
          </p:cNvPicPr>
          <p:nvPr/>
        </p:nvPicPr>
        <p:blipFill>
          <a:blip r:embed="rId2">
            <a:extLst>
              <a:ext uri="{28A0092B-C50C-407E-A947-70E740481C1C}">
                <a14:useLocalDpi xmlns:a14="http://schemas.microsoft.com/office/drawing/2010/main" val="0"/>
              </a:ext>
            </a:extLst>
          </a:blip>
          <a:srcRect r="54721"/>
          <a:stretch/>
        </p:blipFill>
        <p:spPr>
          <a:xfrm>
            <a:off x="5550875" y="6570765"/>
            <a:ext cx="1150369" cy="1429089"/>
          </a:xfrm>
          <a:prstGeom prst="rect">
            <a:avLst/>
          </a:prstGeom>
        </p:spPr>
      </p:pic>
      <p:pic>
        <p:nvPicPr>
          <p:cNvPr id="25" name="Grafik 24" descr="Ein Bild, das Kleidung, draußen, Person, Himmel enthält.">
            <a:extLst>
              <a:ext uri="{FF2B5EF4-FFF2-40B4-BE49-F238E27FC236}">
                <a16:creationId xmlns:a16="http://schemas.microsoft.com/office/drawing/2014/main" id="{0A0A8CF2-E737-7500-A975-8CCE9F1E9B83}"/>
              </a:ext>
            </a:extLst>
          </p:cNvPr>
          <p:cNvPicPr>
            <a:picLocks noChangeAspect="1"/>
          </p:cNvPicPr>
          <p:nvPr/>
        </p:nvPicPr>
        <p:blipFill>
          <a:blip r:embed="rId3">
            <a:extLst>
              <a:ext uri="{28A0092B-C50C-407E-A947-70E740481C1C}">
                <a14:useLocalDpi xmlns:a14="http://schemas.microsoft.com/office/drawing/2010/main" val="0"/>
              </a:ext>
            </a:extLst>
          </a:blip>
          <a:srcRect l="17382" t="14068" r="23083" b="9128"/>
          <a:stretch/>
        </p:blipFill>
        <p:spPr>
          <a:xfrm>
            <a:off x="4903448" y="7999853"/>
            <a:ext cx="1797796" cy="1739426"/>
          </a:xfrm>
          <a:prstGeom prst="rect">
            <a:avLst/>
          </a:prstGeom>
        </p:spPr>
      </p:pic>
      <p:pic>
        <p:nvPicPr>
          <p:cNvPr id="15" name="Grafik 14" descr="Ein Bild, das draußen, See, Himmel, Wasser enthält.&#10;&#10;Automatisch generierte Beschreibung">
            <a:extLst>
              <a:ext uri="{FF2B5EF4-FFF2-40B4-BE49-F238E27FC236}">
                <a16:creationId xmlns:a16="http://schemas.microsoft.com/office/drawing/2014/main" id="{5565525A-A8B5-5BC3-658A-0E9274F51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54" y="7814521"/>
            <a:ext cx="2892851" cy="1928567"/>
          </a:xfrm>
          <a:prstGeom prst="rect">
            <a:avLst/>
          </a:prstGeom>
        </p:spPr>
      </p:pic>
      <p:sp>
        <p:nvSpPr>
          <p:cNvPr id="2" name="Textfeld 1">
            <a:extLst>
              <a:ext uri="{FF2B5EF4-FFF2-40B4-BE49-F238E27FC236}">
                <a16:creationId xmlns:a16="http://schemas.microsoft.com/office/drawing/2014/main" id="{1FB028F4-5A93-43B8-666F-39F2344474ED}"/>
              </a:ext>
            </a:extLst>
          </p:cNvPr>
          <p:cNvSpPr txBox="1"/>
          <p:nvPr/>
        </p:nvSpPr>
        <p:spPr>
          <a:xfrm>
            <a:off x="394442" y="2677029"/>
            <a:ext cx="6100354" cy="1545680"/>
          </a:xfrm>
          <a:prstGeom prst="rect">
            <a:avLst/>
          </a:prstGeom>
          <a:noFill/>
        </p:spPr>
        <p:txBody>
          <a:bodyPr wrap="square" rtlCol="0">
            <a:spAutoFit/>
          </a:bodyPr>
          <a:lstStyle/>
          <a:p>
            <a:pPr marL="0" algn="ctr" rtl="0" eaLnBrk="1" latinLnBrk="0" hangingPunct="1">
              <a:lnSpc>
                <a:spcPct val="107000"/>
              </a:lnSpc>
              <a:spcAft>
                <a:spcPts val="800"/>
              </a:spcAft>
            </a:pPr>
            <a:r>
              <a:rPr lang="de-D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Wir freuen uns auf Ihren Besuch in unserer Pension</a:t>
            </a:r>
            <a:br>
              <a:rPr lang="de-D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de-D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 wünschen Ihnen schon jetzt </a:t>
            </a:r>
            <a:br>
              <a:rPr lang="de-D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de-D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einen angenehmen Aufenthalt.</a:t>
            </a:r>
            <a:endParaRPr lang="de-DE" sz="1200" dirty="0">
              <a:effectLst/>
            </a:endParaRPr>
          </a:p>
          <a:p>
            <a:pPr algn="ctr"/>
            <a:r>
              <a:rPr lang="de-D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Das Team von Pension Antje Ekert</a:t>
            </a:r>
          </a:p>
          <a:p>
            <a:pPr algn="ctr"/>
            <a:r>
              <a:rPr lang="de-DE"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6" descr="Ein Bild, das Person, Menschliches Gesicht, Kleidung, Senioren enthält.&#10;&#10;Automatisch generierte Beschreibung">
            <a:extLst>
              <a:ext uri="{FF2B5EF4-FFF2-40B4-BE49-F238E27FC236}">
                <a16:creationId xmlns:a16="http://schemas.microsoft.com/office/drawing/2014/main" id="{D9351555-5DBD-97B5-733D-6C384EC4F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4915" y="7904693"/>
            <a:ext cx="1370718" cy="1834586"/>
          </a:xfrm>
          <a:prstGeom prst="rect">
            <a:avLst/>
          </a:prstGeom>
        </p:spPr>
      </p:pic>
      <p:pic>
        <p:nvPicPr>
          <p:cNvPr id="9" name="Grafik 8" descr="Ein Bild, das Säugetier, Hund, Haustier, Hunderasse enthält.&#10;&#10;Automatisch generierte Beschreibung">
            <a:extLst>
              <a:ext uri="{FF2B5EF4-FFF2-40B4-BE49-F238E27FC236}">
                <a16:creationId xmlns:a16="http://schemas.microsoft.com/office/drawing/2014/main" id="{799A8700-DF0A-A6AB-947D-F4CB2D40E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2506" y="8369917"/>
            <a:ext cx="772409" cy="1373171"/>
          </a:xfrm>
          <a:prstGeom prst="rect">
            <a:avLst/>
          </a:prstGeom>
        </p:spPr>
      </p:pic>
      <p:pic>
        <p:nvPicPr>
          <p:cNvPr id="11" name="Grafik 10" descr="Ein Bild, das Säugetier, Baum, draußen, Affe enthält.&#10;&#10;Automatisch generierte Beschreibung">
            <a:extLst>
              <a:ext uri="{FF2B5EF4-FFF2-40B4-BE49-F238E27FC236}">
                <a16:creationId xmlns:a16="http://schemas.microsoft.com/office/drawing/2014/main" id="{62B23408-CA4D-A2DF-1B47-8A57884349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3581" y="7263838"/>
            <a:ext cx="1652047" cy="1101365"/>
          </a:xfrm>
          <a:prstGeom prst="rect">
            <a:avLst/>
          </a:prstGeom>
        </p:spPr>
      </p:pic>
      <p:pic>
        <p:nvPicPr>
          <p:cNvPr id="13" name="Grafik 12" descr="Ein Bild, das draußen, Himmel, Wasser, Natur enthält.&#10;&#10;Automatisch generierte Beschreibung">
            <a:extLst>
              <a:ext uri="{FF2B5EF4-FFF2-40B4-BE49-F238E27FC236}">
                <a16:creationId xmlns:a16="http://schemas.microsoft.com/office/drawing/2014/main" id="{1B455C6A-178B-0259-621B-4709719674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753" y="4543764"/>
            <a:ext cx="6544491" cy="2027001"/>
          </a:xfrm>
          <a:prstGeom prst="rect">
            <a:avLst/>
          </a:prstGeom>
        </p:spPr>
      </p:pic>
      <p:pic>
        <p:nvPicPr>
          <p:cNvPr id="21" name="Grafik 20" descr="Ein Bild, das Kleidung, draußen, Person, Schuhwerk enthält.&#10;&#10;Automatisch generierte Beschreibung">
            <a:extLst>
              <a:ext uri="{FF2B5EF4-FFF2-40B4-BE49-F238E27FC236}">
                <a16:creationId xmlns:a16="http://schemas.microsoft.com/office/drawing/2014/main" id="{49652185-1EB2-CAF1-18CC-0E599D1EC69D}"/>
              </a:ext>
            </a:extLst>
          </p:cNvPr>
          <p:cNvPicPr>
            <a:picLocks noChangeAspect="1"/>
          </p:cNvPicPr>
          <p:nvPr/>
        </p:nvPicPr>
        <p:blipFill>
          <a:blip r:embed="rId9">
            <a:extLst>
              <a:ext uri="{28A0092B-C50C-407E-A947-70E740481C1C}">
                <a14:useLocalDpi xmlns:a14="http://schemas.microsoft.com/office/drawing/2010/main" val="0"/>
              </a:ext>
            </a:extLst>
          </a:blip>
          <a:srcRect l="19249" t="19122" r="21715" b="14612"/>
          <a:stretch/>
        </p:blipFill>
        <p:spPr>
          <a:xfrm>
            <a:off x="156753" y="6074590"/>
            <a:ext cx="2066827" cy="1739930"/>
          </a:xfrm>
          <a:prstGeom prst="rect">
            <a:avLst/>
          </a:prstGeom>
        </p:spPr>
      </p:pic>
      <p:pic>
        <p:nvPicPr>
          <p:cNvPr id="23" name="Grafik 22" descr="Ein Bild, das draußen, Vogel, Gelände, Schwalbe enthält.&#10;&#10;Automatisch generierte Beschreibung">
            <a:extLst>
              <a:ext uri="{FF2B5EF4-FFF2-40B4-BE49-F238E27FC236}">
                <a16:creationId xmlns:a16="http://schemas.microsoft.com/office/drawing/2014/main" id="{E7A06F52-7797-2985-7970-1DAF5A2C6B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3580" y="6070048"/>
            <a:ext cx="1801665" cy="1201110"/>
          </a:xfrm>
          <a:prstGeom prst="rect">
            <a:avLst/>
          </a:prstGeom>
        </p:spPr>
      </p:pic>
      <p:pic>
        <p:nvPicPr>
          <p:cNvPr id="19" name="Grafik 18" descr="Ein Bild, das draußen, Luftfotografie, Vogelperspektive, Wasser enthält.&#10;&#10;Automatisch generierte Beschreibung">
            <a:extLst>
              <a:ext uri="{FF2B5EF4-FFF2-40B4-BE49-F238E27FC236}">
                <a16:creationId xmlns:a16="http://schemas.microsoft.com/office/drawing/2014/main" id="{FBB1BCE2-B8DD-B7A9-BAA8-6213EEE6F6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5628" y="6067886"/>
            <a:ext cx="2066827" cy="1931967"/>
          </a:xfrm>
          <a:prstGeom prst="rect">
            <a:avLst/>
          </a:prstGeom>
        </p:spPr>
      </p:pic>
      <p:sp>
        <p:nvSpPr>
          <p:cNvPr id="3" name="Rechteck 2">
            <a:extLst>
              <a:ext uri="{FF2B5EF4-FFF2-40B4-BE49-F238E27FC236}">
                <a16:creationId xmlns:a16="http://schemas.microsoft.com/office/drawing/2014/main" id="{E0C11E61-A7C6-0AE6-5383-5CED9A9BAD75}"/>
              </a:ext>
            </a:extLst>
          </p:cNvPr>
          <p:cNvSpPr/>
          <p:nvPr/>
        </p:nvSpPr>
        <p:spPr>
          <a:xfrm>
            <a:off x="79512" y="2247645"/>
            <a:ext cx="6698975" cy="7572216"/>
          </a:xfrm>
          <a:prstGeom prst="rect">
            <a:avLst/>
          </a:prstGeom>
          <a:noFill/>
          <a:ln w="165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Ein Bild, das Baum, Wasser, draußen, Spiegelung enthält.&#10;&#10;Automatisch generierte Beschreibung">
            <a:extLst>
              <a:ext uri="{FF2B5EF4-FFF2-40B4-BE49-F238E27FC236}">
                <a16:creationId xmlns:a16="http://schemas.microsoft.com/office/drawing/2014/main" id="{2F32D3CF-A535-A9AA-852E-1C220E1562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2" y="0"/>
            <a:ext cx="6858000" cy="2237704"/>
          </a:xfrm>
          <a:prstGeom prst="rect">
            <a:avLst/>
          </a:prstGeom>
        </p:spPr>
      </p:pic>
      <p:pic>
        <p:nvPicPr>
          <p:cNvPr id="4" name="Grafik 3">
            <a:extLst>
              <a:ext uri="{FF2B5EF4-FFF2-40B4-BE49-F238E27FC236}">
                <a16:creationId xmlns:a16="http://schemas.microsoft.com/office/drawing/2014/main" id="{19293ACD-E986-AA0A-03E7-4365985425B9}"/>
              </a:ext>
            </a:extLst>
          </p:cNvPr>
          <p:cNvPicPr>
            <a:picLocks noChangeAspect="1"/>
          </p:cNvPicPr>
          <p:nvPr/>
        </p:nvPicPr>
        <p:blipFill>
          <a:blip r:embed="rId13"/>
          <a:stretch>
            <a:fillRect/>
          </a:stretch>
        </p:blipFill>
        <p:spPr>
          <a:xfrm>
            <a:off x="5147310" y="3200400"/>
            <a:ext cx="1430344" cy="1343363"/>
          </a:xfrm>
          <a:prstGeom prst="rect">
            <a:avLst/>
          </a:prstGeom>
        </p:spPr>
      </p:pic>
    </p:spTree>
    <p:extLst>
      <p:ext uri="{BB962C8B-B14F-4D97-AF65-F5344CB8AC3E}">
        <p14:creationId xmlns:p14="http://schemas.microsoft.com/office/powerpoint/2010/main" val="302856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2765</Words>
  <Application>Microsoft Office PowerPoint</Application>
  <PresentationFormat>A4-Papier (210 x 297 mm)</PresentationFormat>
  <Paragraphs>18</Paragraphs>
  <Slides>6</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vt:i4>
      </vt:variant>
    </vt:vector>
  </HeadingPairs>
  <TitlesOfParts>
    <vt:vector size="12" baseType="lpstr">
      <vt:lpstr>Aptos</vt:lpstr>
      <vt:lpstr>Aptos Display</vt:lpstr>
      <vt:lpstr>Arial</vt:lpstr>
      <vt:lpstr>Calibri</vt:lpstr>
      <vt:lpstr>Segoe UI Emoji</vt:lpstr>
      <vt:lpstr>Office</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Antje Ekert</dc:creator>
  <cp:lastModifiedBy>Thomas Ekert</cp:lastModifiedBy>
  <cp:revision>41</cp:revision>
  <cp:lastPrinted>2025-07-23T13:28:44Z</cp:lastPrinted>
  <dcterms:created xsi:type="dcterms:W3CDTF">2024-11-15T08:59:05Z</dcterms:created>
  <dcterms:modified xsi:type="dcterms:W3CDTF">2025-08-21T11:59:12Z</dcterms:modified>
</cp:coreProperties>
</file>